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87" r:id="rId4"/>
    <p:sldId id="288" r:id="rId5"/>
    <p:sldId id="291" r:id="rId6"/>
    <p:sldId id="289" r:id="rId7"/>
    <p:sldId id="290" r:id="rId8"/>
    <p:sldId id="262" r:id="rId9"/>
    <p:sldId id="263" r:id="rId10"/>
    <p:sldId id="282" r:id="rId11"/>
    <p:sldId id="283" r:id="rId12"/>
    <p:sldId id="293" r:id="rId13"/>
    <p:sldId id="284" r:id="rId14"/>
    <p:sldId id="268" r:id="rId15"/>
    <p:sldId id="29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573A8D-D841-F24B-9781-51BE86A482F6}" v="76" dt="2023-09-02T16:14:27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0"/>
    <p:restoredTop sz="92681"/>
  </p:normalViewPr>
  <p:slideViewPr>
    <p:cSldViewPr snapToGrid="0">
      <p:cViewPr varScale="1">
        <p:scale>
          <a:sx n="99" d="100"/>
          <a:sy n="99" d="100"/>
        </p:scale>
        <p:origin x="11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84C1B-A05C-3240-A8E1-8A8361334AA4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3849D-C08F-834A-8030-0593E701B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2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Learnt that matter has wave-particle duality as well</a:t>
            </a:r>
          </a:p>
          <a:p>
            <a:r>
              <a:rPr lang="en-US" dirty="0"/>
              <a:t>De Broglie described a relationship between wavelength and momentum of such particles, known as de Broglie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3849D-C08F-834A-8030-0593E701B6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8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particles can behave as waves, we are able to use a wavefunction to describe it</a:t>
            </a:r>
            <a:br>
              <a:rPr lang="en-US" dirty="0"/>
            </a:br>
            <a:r>
              <a:rPr lang="en-US" dirty="0"/>
              <a:t>Solving the wavefunctions gives the energy, position and momentum of the particles.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3849D-C08F-834A-8030-0593E701B6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4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Wavefunction itself does not really have physical meaning. We can use it to find the probability of finding a particle at that position by using the probability density function.</a:t>
            </a:r>
          </a:p>
          <a:p>
            <a:r>
              <a:rPr lang="en-US" dirty="0"/>
              <a:t>Students have seen this same diagram in the lecture, can explain to them again since we might need it for Q8 if want to use it in PIAB.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3849D-C08F-834A-8030-0593E701B6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13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Bohr model, whereby Bohr assumed the electrons were particles. </a:t>
            </a:r>
          </a:p>
          <a:p>
            <a:r>
              <a:rPr lang="en-US" dirty="0"/>
              <a:t>Using the Bohr model, we now know that electrons orbit around the nucleus as wave.</a:t>
            </a:r>
          </a:p>
          <a:p>
            <a:r>
              <a:rPr lang="en-US" dirty="0"/>
              <a:t>Focus here is on postulates 1 and 2. </a:t>
            </a:r>
          </a:p>
          <a:p>
            <a:r>
              <a:rPr lang="en-US" dirty="0"/>
              <a:t>1. Electrons are confined within the orbit, so the wavefunction is considered to be confined within an orbit.</a:t>
            </a:r>
          </a:p>
          <a:p>
            <a:r>
              <a:rPr lang="en-US" dirty="0"/>
              <a:t>2.The angular momentum of the electron is quantized, meaning energy of wavefunction is quantized.</a:t>
            </a:r>
          </a:p>
          <a:p>
            <a:r>
              <a:rPr lang="en-US" dirty="0"/>
              <a:t>We want to find the wavefunction of the electrons but we start the most simple case…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3849D-C08F-834A-8030-0593E701B6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19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1-dimensional particle in a box</a:t>
            </a:r>
          </a:p>
          <a:p>
            <a:r>
              <a:rPr lang="en-US" dirty="0"/>
              <a:t>The expressions of wavefunction and the energy of a single particle in the box are given.</a:t>
            </a:r>
          </a:p>
          <a:p>
            <a:r>
              <a:rPr lang="en-US" dirty="0"/>
              <a:t>Can you derive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3849D-C08F-834A-8030-0593E701B6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889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3849D-C08F-834A-8030-0593E701B6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55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Students should use these two expressions to plot the wavefunctions.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Can show them that wavefunctions become continuous as n -&gt; infinity.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/>
              <a:t>https://</a:t>
            </a:r>
            <a:r>
              <a:rPr lang="en-SG" dirty="0" err="1"/>
              <a:t>colab.research.google.com</a:t>
            </a:r>
            <a:r>
              <a:rPr lang="en-SG" dirty="0"/>
              <a:t>/drive/10Ivx0aLvItvvcFt8_rTsArm57fOlvTQh?usp=sharing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3849D-C08F-834A-8030-0593E701B6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0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8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2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8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4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08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6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2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6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3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4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eamless Space Fly Through">
            <a:extLst>
              <a:ext uri="{FF2B5EF4-FFF2-40B4-BE49-F238E27FC236}">
                <a16:creationId xmlns:a16="http://schemas.microsoft.com/office/drawing/2014/main" id="{0F77C071-B2DF-7B5E-3F4A-835D61035C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050D9-36F3-8FA4-DB79-FDD96C1CA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90" y="1826096"/>
            <a:ext cx="3149221" cy="2142699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/>
              <a:t>Atoms and 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5BC0F-E598-FCDE-9658-475D0B838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514" y="4196605"/>
            <a:ext cx="2906973" cy="948601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The Universe</a:t>
            </a:r>
          </a:p>
          <a:p>
            <a:pPr algn="ctr"/>
            <a:r>
              <a:rPr lang="en-US" dirty="0"/>
              <a:t>IS #4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1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16" y="107383"/>
            <a:ext cx="9076329" cy="1064277"/>
          </a:xfrm>
        </p:spPr>
        <p:txBody>
          <a:bodyPr/>
          <a:lstStyle/>
          <a:p>
            <a:r>
              <a:rPr lang="en-US" dirty="0"/>
              <a:t>Q7 Hints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D030-399C-64C0-2681-663DA0FAA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16" y="1157549"/>
            <a:ext cx="9429859" cy="5143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Start with an educated guess of the solution, for 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Substitute into Schrödinger’s Equation (SE) and obtain the general solution: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Apply the boundary condition to obtain: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Probability density function to get Eq.(QM(16))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84B78-A772-25EB-9A58-F5612967A49C}"/>
                  </a:ext>
                </a:extLst>
              </p:cNvPr>
              <p:cNvSpPr txBox="1"/>
              <p:nvPr/>
            </p:nvSpPr>
            <p:spPr>
              <a:xfrm>
                <a:off x="1497819" y="1690528"/>
                <a:ext cx="1302216" cy="289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84B78-A772-25EB-9A58-F5612967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819" y="1690528"/>
                <a:ext cx="1302216" cy="289951"/>
              </a:xfrm>
              <a:prstGeom prst="rect">
                <a:avLst/>
              </a:prstGeom>
              <a:blipFill>
                <a:blip r:embed="rId2"/>
                <a:stretch>
                  <a:fillRect l="-5825" r="-97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0B232B-DE0E-F5C4-C2B9-2ECD6DAC1EA5}"/>
                  </a:ext>
                </a:extLst>
              </p:cNvPr>
              <p:cNvSpPr txBox="1"/>
              <p:nvPr/>
            </p:nvSpPr>
            <p:spPr>
              <a:xfrm>
                <a:off x="1497819" y="2635462"/>
                <a:ext cx="3506986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𝑖𝑘𝑥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:r>
                  <a:rPr lang="en-US" i="1" dirty="0"/>
                  <a:t>k</a:t>
                </a:r>
                <a:r>
                  <a:rPr lang="en-US" dirty="0"/>
                  <a:t> = ?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0B232B-DE0E-F5C4-C2B9-2ECD6DAC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819" y="2635462"/>
                <a:ext cx="3506986" cy="285912"/>
              </a:xfrm>
              <a:prstGeom prst="rect">
                <a:avLst/>
              </a:prstGeom>
              <a:blipFill>
                <a:blip r:embed="rId3"/>
                <a:stretch>
                  <a:fillRect l="-3249" t="-26087" r="-2888" b="-5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8F7BC6E-2EA5-AA1D-E8D3-50E1CA081965}"/>
              </a:ext>
            </a:extLst>
          </p:cNvPr>
          <p:cNvGrpSpPr/>
          <p:nvPr/>
        </p:nvGrpSpPr>
        <p:grpSpPr>
          <a:xfrm>
            <a:off x="1489611" y="3531588"/>
            <a:ext cx="1768049" cy="716951"/>
            <a:chOff x="1489611" y="3531588"/>
            <a:chExt cx="1768049" cy="7169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ED29A7F-DAC0-0B0D-AAF3-665B32228912}"/>
                    </a:ext>
                  </a:extLst>
                </p:cNvPr>
                <p:cNvSpPr txBox="1"/>
                <p:nvPr/>
              </p:nvSpPr>
              <p:spPr>
                <a:xfrm>
                  <a:off x="1497819" y="3531588"/>
                  <a:ext cx="17598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𝐴𝑠𝑖𝑛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ED29A7F-DAC0-0B0D-AAF3-665B32228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7819" y="3531588"/>
                  <a:ext cx="175984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317" r="-4317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49F9E1-443A-A4EA-B342-4E4BDC61CBB0}"/>
                    </a:ext>
                  </a:extLst>
                </p:cNvPr>
                <p:cNvSpPr txBox="1"/>
                <p:nvPr/>
              </p:nvSpPr>
              <p:spPr>
                <a:xfrm>
                  <a:off x="1489611" y="3971540"/>
                  <a:ext cx="8881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49F9E1-443A-A4EA-B342-4E4BDC61CB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9611" y="3971540"/>
                  <a:ext cx="88812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634" r="-281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BA07E5-A75A-411B-7930-0D8658C238A1}"/>
              </a:ext>
            </a:extLst>
          </p:cNvPr>
          <p:cNvGrpSpPr/>
          <p:nvPr/>
        </p:nvGrpSpPr>
        <p:grpSpPr>
          <a:xfrm>
            <a:off x="6619741" y="3630678"/>
            <a:ext cx="4288665" cy="3119939"/>
            <a:chOff x="6619741" y="3630678"/>
            <a:chExt cx="4288665" cy="31199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EDD906E-96DA-E448-79D1-DF121BF9A7BA}"/>
                    </a:ext>
                  </a:extLst>
                </p:cNvPr>
                <p:cNvSpPr txBox="1"/>
                <p:nvPr/>
              </p:nvSpPr>
              <p:spPr>
                <a:xfrm>
                  <a:off x="7154281" y="3630678"/>
                  <a:ext cx="2860591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0&lt;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∞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𝑒𝑙𝑠𝑒𝑤h𝑒𝑟𝑒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EDD906E-96DA-E448-79D1-DF121BF9A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4281" y="3630678"/>
                  <a:ext cx="2860591" cy="617861"/>
                </a:xfrm>
                <a:prstGeom prst="rect">
                  <a:avLst/>
                </a:prstGeom>
                <a:blipFill>
                  <a:blip r:embed="rId6"/>
                  <a:stretch>
                    <a:fillRect l="-12832" t="-230612" r="-1327" b="-3306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B9120D8-5A40-AFC4-7C2B-34118E8C486A}"/>
                </a:ext>
              </a:extLst>
            </p:cNvPr>
            <p:cNvCxnSpPr/>
            <p:nvPr/>
          </p:nvCxnSpPr>
          <p:spPr>
            <a:xfrm>
              <a:off x="6619741" y="6400800"/>
              <a:ext cx="42886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9F1577-E8A1-FA96-351A-68958753F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2492" y="4675031"/>
              <a:ext cx="0" cy="17257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E07154D-4DB6-F3D9-FFC8-8A51B5ABC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7613" y="4675031"/>
              <a:ext cx="0" cy="17257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1CCADA-1A5A-5A84-2BB9-697F7767C316}"/>
                    </a:ext>
                  </a:extLst>
                </p:cNvPr>
                <p:cNvSpPr txBox="1"/>
                <p:nvPr/>
              </p:nvSpPr>
              <p:spPr>
                <a:xfrm>
                  <a:off x="7849518" y="6473618"/>
                  <a:ext cx="185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D1CCADA-1A5A-5A84-2BB9-697F7767C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518" y="6473618"/>
                  <a:ext cx="18594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3333" r="-26667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E98BA6-44DC-F8AF-2BF4-713A613D9607}"/>
                    </a:ext>
                  </a:extLst>
                </p:cNvPr>
                <p:cNvSpPr txBox="1"/>
                <p:nvPr/>
              </p:nvSpPr>
              <p:spPr>
                <a:xfrm>
                  <a:off x="9684639" y="6473617"/>
                  <a:ext cx="185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E98BA6-44DC-F8AF-2BF4-713A613D96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4639" y="6473617"/>
                  <a:ext cx="18594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1875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2B840A-F500-AEFC-17D9-65A54751A09C}"/>
                    </a:ext>
                  </a:extLst>
                </p:cNvPr>
                <p:cNvSpPr txBox="1"/>
                <p:nvPr/>
              </p:nvSpPr>
              <p:spPr>
                <a:xfrm>
                  <a:off x="8584577" y="5014464"/>
                  <a:ext cx="6388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B2B840A-F500-AEFC-17D9-65A54751A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4577" y="5014464"/>
                  <a:ext cx="63889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769" r="-7692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2278F3F-3E0F-E9A1-9639-8035B0721003}"/>
                    </a:ext>
                  </a:extLst>
                </p:cNvPr>
                <p:cNvSpPr txBox="1"/>
                <p:nvPr/>
              </p:nvSpPr>
              <p:spPr>
                <a:xfrm>
                  <a:off x="6937675" y="5014464"/>
                  <a:ext cx="7062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2278F3F-3E0F-E9A1-9639-8035B0721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675" y="5014464"/>
                  <a:ext cx="70621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143" r="-357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48BC3D-7263-DD38-B456-58446DB7ADBE}"/>
                    </a:ext>
                  </a:extLst>
                </p:cNvPr>
                <p:cNvSpPr txBox="1"/>
                <p:nvPr/>
              </p:nvSpPr>
              <p:spPr>
                <a:xfrm>
                  <a:off x="10112545" y="5014464"/>
                  <a:ext cx="7062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148BC3D-7263-DD38-B456-58446DB7AD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2545" y="5014464"/>
                  <a:ext cx="70621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018" r="-1754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104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16" y="0"/>
            <a:ext cx="9076329" cy="1064277"/>
          </a:xfrm>
        </p:spPr>
        <p:txBody>
          <a:bodyPr/>
          <a:lstStyle/>
          <a:p>
            <a:r>
              <a:rPr lang="en-US" dirty="0"/>
              <a:t>Q7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84B78-A772-25EB-9A58-F5612967A49C}"/>
                  </a:ext>
                </a:extLst>
              </p:cNvPr>
              <p:cNvSpPr txBox="1"/>
              <p:nvPr/>
            </p:nvSpPr>
            <p:spPr>
              <a:xfrm>
                <a:off x="327916" y="4064534"/>
                <a:ext cx="1302216" cy="289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84B78-A772-25EB-9A58-F5612967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16" y="4064534"/>
                <a:ext cx="1302216" cy="289951"/>
              </a:xfrm>
              <a:prstGeom prst="rect">
                <a:avLst/>
              </a:prstGeom>
              <a:blipFill>
                <a:blip r:embed="rId2"/>
                <a:stretch>
                  <a:fillRect l="-4808" t="-8696" r="-96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0B232B-DE0E-F5C4-C2B9-2ECD6DAC1EA5}"/>
                  </a:ext>
                </a:extLst>
              </p:cNvPr>
              <p:cNvSpPr txBox="1"/>
              <p:nvPr/>
            </p:nvSpPr>
            <p:spPr>
              <a:xfrm>
                <a:off x="3731779" y="3812988"/>
                <a:ext cx="2456634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00B232B-DE0E-F5C4-C2B9-2ECD6DAC1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779" y="3812988"/>
                <a:ext cx="2456634" cy="285912"/>
              </a:xfrm>
              <a:prstGeom prst="rect">
                <a:avLst/>
              </a:prstGeom>
              <a:blipFill>
                <a:blip r:embed="rId3"/>
                <a:stretch>
                  <a:fillRect l="-256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D29A7F-DAC0-0B0D-AAF3-665B32228912}"/>
                  </a:ext>
                </a:extLst>
              </p:cNvPr>
              <p:cNvSpPr txBox="1"/>
              <p:nvPr/>
            </p:nvSpPr>
            <p:spPr>
              <a:xfrm>
                <a:off x="6978546" y="4742955"/>
                <a:ext cx="76668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D29A7F-DAC0-0B0D-AAF3-665B32228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546" y="4742955"/>
                <a:ext cx="766685" cy="472565"/>
              </a:xfrm>
              <a:prstGeom prst="rect">
                <a:avLst/>
              </a:prstGeom>
              <a:blipFill>
                <a:blip r:embed="rId4"/>
                <a:stretch>
                  <a:fillRect l="-6452" r="-1613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49F9E1-443A-A4EA-B342-4E4BDC61CBB0}"/>
                  </a:ext>
                </a:extLst>
              </p:cNvPr>
              <p:cNvSpPr txBox="1"/>
              <p:nvPr/>
            </p:nvSpPr>
            <p:spPr>
              <a:xfrm>
                <a:off x="6978546" y="4311586"/>
                <a:ext cx="88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49F9E1-443A-A4EA-B342-4E4BDC61C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546" y="4311586"/>
                <a:ext cx="888128" cy="276999"/>
              </a:xfrm>
              <a:prstGeom prst="rect">
                <a:avLst/>
              </a:prstGeom>
              <a:blipFill>
                <a:blip r:embed="rId5"/>
                <a:stretch>
                  <a:fillRect l="-5634" r="-281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51E1065-FECD-206F-360C-761A10C705A7}"/>
              </a:ext>
            </a:extLst>
          </p:cNvPr>
          <p:cNvSpPr txBox="1"/>
          <p:nvPr/>
        </p:nvSpPr>
        <p:spPr>
          <a:xfrm>
            <a:off x="327916" y="3617825"/>
            <a:ext cx="321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a general wavefunction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1FDBE4-2773-825F-3305-DAC5F736296A}"/>
                  </a:ext>
                </a:extLst>
              </p:cNvPr>
              <p:cNvSpPr txBox="1"/>
              <p:nvPr/>
            </p:nvSpPr>
            <p:spPr>
              <a:xfrm>
                <a:off x="327916" y="4553536"/>
                <a:ext cx="15514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1FDBE4-2773-825F-3305-DAC5F7362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16" y="4553536"/>
                <a:ext cx="1551450" cy="527580"/>
              </a:xfrm>
              <a:prstGeom prst="rect">
                <a:avLst/>
              </a:prstGeom>
              <a:blipFill>
                <a:blip r:embed="rId6"/>
                <a:stretch>
                  <a:fillRect l="-4065" t="-4651" r="-16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C67744-5570-145B-0C29-349698485519}"/>
                  </a:ext>
                </a:extLst>
              </p:cNvPr>
              <p:cNvSpPr txBox="1"/>
              <p:nvPr/>
            </p:nvSpPr>
            <p:spPr>
              <a:xfrm>
                <a:off x="327916" y="5303447"/>
                <a:ext cx="18308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C67744-5570-145B-0C29-349698485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16" y="5303447"/>
                <a:ext cx="1830822" cy="555793"/>
              </a:xfrm>
              <a:prstGeom prst="rect">
                <a:avLst/>
              </a:prstGeom>
              <a:blipFill>
                <a:blip r:embed="rId7"/>
                <a:stretch>
                  <a:fillRect l="-69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52D7D38-D212-C859-CF32-11EEA58B5E0E}"/>
              </a:ext>
            </a:extLst>
          </p:cNvPr>
          <p:cNvSpPr txBox="1"/>
          <p:nvPr/>
        </p:nvSpPr>
        <p:spPr>
          <a:xfrm>
            <a:off x="2481068" y="402109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B6D5D-F97D-698F-2FA5-D81A78AC1E5F}"/>
              </a:ext>
            </a:extLst>
          </p:cNvPr>
          <p:cNvSpPr txBox="1"/>
          <p:nvPr/>
        </p:nvSpPr>
        <p:spPr>
          <a:xfrm>
            <a:off x="2481068" y="5396677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F5679-8703-FBEF-9685-613C8BDDD2A1}"/>
              </a:ext>
            </a:extLst>
          </p:cNvPr>
          <p:cNvSpPr txBox="1"/>
          <p:nvPr/>
        </p:nvSpPr>
        <p:spPr>
          <a:xfrm>
            <a:off x="327916" y="969764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Given: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831F8A-9221-4B96-FB16-32229AEDEA8B}"/>
                  </a:ext>
                </a:extLst>
              </p:cNvPr>
              <p:cNvSpPr txBox="1"/>
              <p:nvPr/>
            </p:nvSpPr>
            <p:spPr>
              <a:xfrm>
                <a:off x="415086" y="1364545"/>
                <a:ext cx="286059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∞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𝑒𝑙𝑠𝑒𝑤h𝑒𝑟𝑒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831F8A-9221-4B96-FB16-32229AEDE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86" y="1364545"/>
                <a:ext cx="2860591" cy="617861"/>
              </a:xfrm>
              <a:prstGeom prst="rect">
                <a:avLst/>
              </a:prstGeom>
              <a:blipFill>
                <a:blip r:embed="rId8"/>
                <a:stretch>
                  <a:fillRect l="-12389" t="-228571" r="-1327" b="-3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85A0F63-2A43-F55E-7470-DAE68947CE0E}"/>
              </a:ext>
            </a:extLst>
          </p:cNvPr>
          <p:cNvSpPr txBox="1"/>
          <p:nvPr/>
        </p:nvSpPr>
        <p:spPr>
          <a:xfrm>
            <a:off x="327916" y="2101388"/>
            <a:ext cx="281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Schrödinger’s Equation (SE):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BE75-613F-F39A-B68C-E5D159E1A3EE}"/>
                  </a:ext>
                </a:extLst>
              </p:cNvPr>
              <p:cNvSpPr txBox="1"/>
              <p:nvPr/>
            </p:nvSpPr>
            <p:spPr>
              <a:xfrm>
                <a:off x="327916" y="2555417"/>
                <a:ext cx="197887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CF5BE75-613F-F39A-B68C-E5D159E1A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16" y="2555417"/>
                <a:ext cx="1978875" cy="555793"/>
              </a:xfrm>
              <a:prstGeom prst="rect">
                <a:avLst/>
              </a:prstGeom>
              <a:blipFill>
                <a:blip r:embed="rId9"/>
                <a:stretch>
                  <a:fillRect r="-3822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7B4F5A4-8471-4285-442B-6F902DC76E23}"/>
              </a:ext>
            </a:extLst>
          </p:cNvPr>
          <p:cNvCxnSpPr>
            <a:cxnSpLocks/>
          </p:cNvCxnSpPr>
          <p:nvPr/>
        </p:nvCxnSpPr>
        <p:spPr>
          <a:xfrm flipV="1">
            <a:off x="100215" y="3395494"/>
            <a:ext cx="3466831" cy="3289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495C935-7059-1BEB-1FA5-B90DA78C88AF}"/>
              </a:ext>
            </a:extLst>
          </p:cNvPr>
          <p:cNvSpPr txBox="1"/>
          <p:nvPr/>
        </p:nvSpPr>
        <p:spPr>
          <a:xfrm>
            <a:off x="327916" y="6212740"/>
            <a:ext cx="2760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Eq. 1 and Eq. 2 into SE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818C70-DE3B-6462-6A6E-D6D9224C84CA}"/>
              </a:ext>
            </a:extLst>
          </p:cNvPr>
          <p:cNvCxnSpPr>
            <a:cxnSpLocks/>
          </p:cNvCxnSpPr>
          <p:nvPr/>
        </p:nvCxnSpPr>
        <p:spPr>
          <a:xfrm flipV="1">
            <a:off x="3564574" y="123945"/>
            <a:ext cx="0" cy="6721176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A8362D-851E-B135-5BD3-EC076DCE8D7F}"/>
                  </a:ext>
                </a:extLst>
              </p:cNvPr>
              <p:cNvSpPr txBox="1"/>
              <p:nvPr/>
            </p:nvSpPr>
            <p:spPr>
              <a:xfrm>
                <a:off x="3816473" y="953341"/>
                <a:ext cx="27129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A8362D-851E-B135-5BD3-EC076DCE8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473" y="953341"/>
                <a:ext cx="2712987" cy="555793"/>
              </a:xfrm>
              <a:prstGeom prst="rect">
                <a:avLst/>
              </a:prstGeom>
              <a:blipFill>
                <a:blip r:embed="rId10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B6E2E3-4E07-3173-D530-C5789C4F6F81}"/>
                  </a:ext>
                </a:extLst>
              </p:cNvPr>
              <p:cNvSpPr txBox="1"/>
              <p:nvPr/>
            </p:nvSpPr>
            <p:spPr>
              <a:xfrm>
                <a:off x="3813895" y="1701975"/>
                <a:ext cx="131286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B6E2E3-4E07-3173-D530-C5789C4F6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95" y="1701975"/>
                <a:ext cx="1312860" cy="555793"/>
              </a:xfrm>
              <a:prstGeom prst="rect">
                <a:avLst/>
              </a:prstGeom>
              <a:blipFill>
                <a:blip r:embed="rId11"/>
                <a:stretch>
                  <a:fillRect l="-962" r="-28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76BE21-2DAC-41B7-FEB5-BCC0FD395277}"/>
                  </a:ext>
                </a:extLst>
              </p:cNvPr>
              <p:cNvSpPr txBox="1"/>
              <p:nvPr/>
            </p:nvSpPr>
            <p:spPr>
              <a:xfrm>
                <a:off x="3813895" y="2450609"/>
                <a:ext cx="1440779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=±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𝑚𝐸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76BE21-2DAC-41B7-FEB5-BCC0FD395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95" y="2450609"/>
                <a:ext cx="1440779" cy="818366"/>
              </a:xfrm>
              <a:prstGeom prst="rect">
                <a:avLst/>
              </a:prstGeom>
              <a:blipFill>
                <a:blip r:embed="rId12"/>
                <a:stretch>
                  <a:fillRect l="-3509" r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1714CB21-83EF-1327-6925-DB553B393A39}"/>
              </a:ext>
            </a:extLst>
          </p:cNvPr>
          <p:cNvSpPr txBox="1"/>
          <p:nvPr/>
        </p:nvSpPr>
        <p:spPr>
          <a:xfrm>
            <a:off x="3731779" y="3379797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into Eq.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2F9EB6-7ACB-024B-C09B-AFFFEE893CD7}"/>
              </a:ext>
            </a:extLst>
          </p:cNvPr>
          <p:cNvSpPr txBox="1"/>
          <p:nvPr/>
        </p:nvSpPr>
        <p:spPr>
          <a:xfrm>
            <a:off x="3783178" y="4501826"/>
            <a:ext cx="72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336D0A-5C2F-920E-A7C6-4F6179920D87}"/>
                  </a:ext>
                </a:extLst>
              </p:cNvPr>
              <p:cNvSpPr txBox="1"/>
              <p:nvPr/>
            </p:nvSpPr>
            <p:spPr>
              <a:xfrm>
                <a:off x="4543056" y="4293142"/>
                <a:ext cx="1017522" cy="727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𝑚𝐸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336D0A-5C2F-920E-A7C6-4F6179920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056" y="4293142"/>
                <a:ext cx="1017522" cy="727507"/>
              </a:xfrm>
              <a:prstGeom prst="rect">
                <a:avLst/>
              </a:prstGeom>
              <a:blipFill>
                <a:blip r:embed="rId13"/>
                <a:stretch>
                  <a:fillRect l="-3704"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7529C9E1-4332-7822-DBF0-7206CE2C4E3E}"/>
              </a:ext>
            </a:extLst>
          </p:cNvPr>
          <p:cNvSpPr txBox="1"/>
          <p:nvPr/>
        </p:nvSpPr>
        <p:spPr>
          <a:xfrm>
            <a:off x="6894516" y="123945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boundary condition 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FA1816-04B5-C4A0-D84A-DF187CB778F3}"/>
              </a:ext>
            </a:extLst>
          </p:cNvPr>
          <p:cNvCxnSpPr>
            <a:cxnSpLocks/>
          </p:cNvCxnSpPr>
          <p:nvPr/>
        </p:nvCxnSpPr>
        <p:spPr>
          <a:xfrm flipV="1">
            <a:off x="6756556" y="90152"/>
            <a:ext cx="0" cy="6748122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279FC0-5DF6-9245-40EF-3847330B770C}"/>
                  </a:ext>
                </a:extLst>
              </p:cNvPr>
              <p:cNvSpPr txBox="1"/>
              <p:nvPr/>
            </p:nvSpPr>
            <p:spPr>
              <a:xfrm>
                <a:off x="6978546" y="613599"/>
                <a:ext cx="958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279FC0-5DF6-9245-40EF-3847330B7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546" y="613599"/>
                <a:ext cx="958724" cy="276999"/>
              </a:xfrm>
              <a:prstGeom prst="rect">
                <a:avLst/>
              </a:prstGeom>
              <a:blipFill>
                <a:blip r:embed="rId14"/>
                <a:stretch>
                  <a:fillRect l="-5263" r="-526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E4C23D-2BAC-B197-C425-2AEAE9EF3710}"/>
                  </a:ext>
                </a:extLst>
              </p:cNvPr>
              <p:cNvSpPr txBox="1"/>
              <p:nvPr/>
            </p:nvSpPr>
            <p:spPr>
              <a:xfrm>
                <a:off x="6978546" y="1033462"/>
                <a:ext cx="2377382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CE4C23D-2BAC-B197-C425-2AEAE9EF3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546" y="1033462"/>
                <a:ext cx="2377382" cy="288477"/>
              </a:xfrm>
              <a:prstGeom prst="rect">
                <a:avLst/>
              </a:prstGeom>
              <a:blipFill>
                <a:blip r:embed="rId15"/>
                <a:stretch>
                  <a:fillRect l="-1064" t="-8333" r="-159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ECC2D0-CCAD-A9D0-1752-E7AC71EC1599}"/>
                  </a:ext>
                </a:extLst>
              </p:cNvPr>
              <p:cNvSpPr txBox="1"/>
              <p:nvPr/>
            </p:nvSpPr>
            <p:spPr>
              <a:xfrm>
                <a:off x="6978546" y="1470124"/>
                <a:ext cx="9418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BECC2D0-CCAD-A9D0-1752-E7AC71EC1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546" y="1470124"/>
                <a:ext cx="941861" cy="276999"/>
              </a:xfrm>
              <a:prstGeom prst="rect">
                <a:avLst/>
              </a:prstGeom>
              <a:blipFill>
                <a:blip r:embed="rId16"/>
                <a:stretch>
                  <a:fillRect l="-2667" r="-1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A1FFE446-6305-A5BC-95A3-80B8D1AEEA6E}"/>
              </a:ext>
            </a:extLst>
          </p:cNvPr>
          <p:cNvSpPr txBox="1"/>
          <p:nvPr/>
        </p:nvSpPr>
        <p:spPr>
          <a:xfrm>
            <a:off x="9973297" y="181184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Euler’s identity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CF9BA5-DE1B-8D4E-2182-0262C5768447}"/>
                  </a:ext>
                </a:extLst>
              </p:cNvPr>
              <p:cNvSpPr txBox="1"/>
              <p:nvPr/>
            </p:nvSpPr>
            <p:spPr>
              <a:xfrm>
                <a:off x="6978546" y="1895308"/>
                <a:ext cx="2519984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FCF9BA5-DE1B-8D4E-2182-0262C5768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546" y="1895308"/>
                <a:ext cx="2519984" cy="285912"/>
              </a:xfrm>
              <a:prstGeom prst="rect">
                <a:avLst/>
              </a:prstGeom>
              <a:blipFill>
                <a:blip r:embed="rId17"/>
                <a:stretch>
                  <a:fillRect l="-100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DF3FE6-8B17-37A6-0A26-C5A5C0101E31}"/>
                  </a:ext>
                </a:extLst>
              </p:cNvPr>
              <p:cNvSpPr txBox="1"/>
              <p:nvPr/>
            </p:nvSpPr>
            <p:spPr>
              <a:xfrm>
                <a:off x="7542377" y="2335590"/>
                <a:ext cx="45504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𝑘𝑥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𝑘𝑥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𝑘𝑥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𝑘𝑥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3DF3FE6-8B17-37A6-0A26-C5A5C0101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377" y="2335590"/>
                <a:ext cx="4550476" cy="276999"/>
              </a:xfrm>
              <a:prstGeom prst="rect">
                <a:avLst/>
              </a:prstGeom>
              <a:blipFill>
                <a:blip r:embed="rId18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B9CAE2-A025-70A2-E728-A63298BA629B}"/>
                  </a:ext>
                </a:extLst>
              </p:cNvPr>
              <p:cNvSpPr txBox="1"/>
              <p:nvPr/>
            </p:nvSpPr>
            <p:spPr>
              <a:xfrm>
                <a:off x="7579480" y="2732795"/>
                <a:ext cx="13321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4B9CAE2-A025-70A2-E728-A63298BA6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480" y="2732795"/>
                <a:ext cx="1332160" cy="276999"/>
              </a:xfrm>
              <a:prstGeom prst="rect">
                <a:avLst/>
              </a:prstGeom>
              <a:blipFill>
                <a:blip r:embed="rId19"/>
                <a:stretch>
                  <a:fillRect l="-943" r="-37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79F9C40-8078-26D2-E8E3-7599E1E749A7}"/>
                  </a:ext>
                </a:extLst>
              </p:cNvPr>
              <p:cNvSpPr txBox="1"/>
              <p:nvPr/>
            </p:nvSpPr>
            <p:spPr>
              <a:xfrm>
                <a:off x="7579480" y="3067059"/>
                <a:ext cx="1068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79F9C40-8078-26D2-E8E3-7599E1E749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480" y="3067059"/>
                <a:ext cx="1068818" cy="276999"/>
              </a:xfrm>
              <a:prstGeom prst="rect">
                <a:avLst/>
              </a:prstGeom>
              <a:blipFill>
                <a:blip r:embed="rId20"/>
                <a:stretch>
                  <a:fillRect l="-1163" r="-348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87084864-C366-0F85-0F47-8B1482D5D35F}"/>
              </a:ext>
            </a:extLst>
          </p:cNvPr>
          <p:cNvSpPr txBox="1"/>
          <p:nvPr/>
        </p:nvSpPr>
        <p:spPr>
          <a:xfrm>
            <a:off x="8653347" y="3000502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where is arbitrary and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BA934C-ECF1-EAE0-5A9A-7DFF9BD5A93C}"/>
                  </a:ext>
                </a:extLst>
              </p:cNvPr>
              <p:cNvSpPr txBox="1"/>
              <p:nvPr/>
            </p:nvSpPr>
            <p:spPr>
              <a:xfrm>
                <a:off x="10868161" y="3049072"/>
                <a:ext cx="918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BBA934C-ECF1-EAE0-5A9A-7DFF9BD5A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161" y="3049072"/>
                <a:ext cx="918649" cy="276999"/>
              </a:xfrm>
              <a:prstGeom prst="rect">
                <a:avLst/>
              </a:prstGeom>
              <a:blipFill>
                <a:blip r:embed="rId21"/>
                <a:stretch>
                  <a:fillRect l="-4054" r="-405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211C39-222C-F6CE-0A03-8A7632D4BA6E}"/>
                  </a:ext>
                </a:extLst>
              </p:cNvPr>
              <p:cNvSpPr txBox="1"/>
              <p:nvPr/>
            </p:nvSpPr>
            <p:spPr>
              <a:xfrm>
                <a:off x="6984033" y="3532595"/>
                <a:ext cx="9586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211C39-222C-F6CE-0A03-8A7632D4B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033" y="3532595"/>
                <a:ext cx="958660" cy="276999"/>
              </a:xfrm>
              <a:prstGeom prst="rect">
                <a:avLst/>
              </a:prstGeom>
              <a:blipFill>
                <a:blip r:embed="rId22"/>
                <a:stretch>
                  <a:fillRect l="-5263" r="-394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98027-CF28-D061-5187-8587E90E1074}"/>
                  </a:ext>
                </a:extLst>
              </p:cNvPr>
              <p:cNvSpPr txBox="1"/>
              <p:nvPr/>
            </p:nvSpPr>
            <p:spPr>
              <a:xfrm>
                <a:off x="6978546" y="3880217"/>
                <a:ext cx="1258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𝑘𝐿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1B98027-CF28-D061-5187-8587E90E1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546" y="3880217"/>
                <a:ext cx="1258934" cy="276999"/>
              </a:xfrm>
              <a:prstGeom prst="rect">
                <a:avLst/>
              </a:prstGeom>
              <a:blipFill>
                <a:blip r:embed="rId23"/>
                <a:stretch>
                  <a:fillRect l="-4000" r="-4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792E44ED-8F69-D53B-7913-70795EB6AABF}"/>
              </a:ext>
            </a:extLst>
          </p:cNvPr>
          <p:cNvSpPr txBox="1"/>
          <p:nvPr/>
        </p:nvSpPr>
        <p:spPr>
          <a:xfrm>
            <a:off x="7866674" y="4264064"/>
            <a:ext cx="279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where </a:t>
            </a:r>
            <a:r>
              <a:rPr lang="en-US" i="1" dirty="0"/>
              <a:t>n</a:t>
            </a:r>
            <a:r>
              <a:rPr lang="en-US" dirty="0"/>
              <a:t> is a positive integer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E019AC-9906-FABB-1E5D-D181BDC7FDFC}"/>
                  </a:ext>
                </a:extLst>
              </p:cNvPr>
              <p:cNvSpPr txBox="1"/>
              <p:nvPr/>
            </p:nvSpPr>
            <p:spPr>
              <a:xfrm>
                <a:off x="6881885" y="5415993"/>
                <a:ext cx="128535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𝑚𝐸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AE019AC-9906-FABB-1E5D-D181BDC7F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885" y="5415993"/>
                <a:ext cx="1285352" cy="818366"/>
              </a:xfrm>
              <a:prstGeom prst="rect">
                <a:avLst/>
              </a:prstGeom>
              <a:blipFill>
                <a:blip r:embed="rId24"/>
                <a:stretch>
                  <a:fillRect r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8B8D032-AA5A-B959-1A0B-997E0F186115}"/>
                  </a:ext>
                </a:extLst>
              </p:cNvPr>
              <p:cNvSpPr txBox="1"/>
              <p:nvPr/>
            </p:nvSpPr>
            <p:spPr>
              <a:xfrm>
                <a:off x="9355928" y="5527626"/>
                <a:ext cx="139730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8B8D032-AA5A-B959-1A0B-997E0F186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928" y="5527626"/>
                <a:ext cx="1397306" cy="617605"/>
              </a:xfrm>
              <a:prstGeom prst="rect">
                <a:avLst/>
              </a:prstGeom>
              <a:blipFill>
                <a:blip r:embed="rId25"/>
                <a:stretch>
                  <a:fillRect l="-3604" r="-901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C04185AB-EB21-9ACD-476B-35A4B2630E4A}"/>
              </a:ext>
            </a:extLst>
          </p:cNvPr>
          <p:cNvSpPr/>
          <p:nvPr/>
        </p:nvSpPr>
        <p:spPr>
          <a:xfrm>
            <a:off x="9206550" y="5396676"/>
            <a:ext cx="1700245" cy="952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93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8873434-F569-5F85-877A-62119E162030}"/>
              </a:ext>
            </a:extLst>
          </p:cNvPr>
          <p:cNvSpPr txBox="1">
            <a:spLocks/>
          </p:cNvSpPr>
          <p:nvPr/>
        </p:nvSpPr>
        <p:spPr>
          <a:xfrm>
            <a:off x="327916" y="0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Q7 Solution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FE77E0-082C-6336-2FF4-1B681B0368CE}"/>
              </a:ext>
            </a:extLst>
          </p:cNvPr>
          <p:cNvSpPr txBox="1"/>
          <p:nvPr/>
        </p:nvSpPr>
        <p:spPr>
          <a:xfrm>
            <a:off x="327916" y="988862"/>
            <a:ext cx="3728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Alternatively, since wavefunction of PIAB is a sin function,</a:t>
            </a:r>
          </a:p>
          <a:p>
            <a:endParaRPr lang="en-US" dirty="0"/>
          </a:p>
          <a:p>
            <a:r>
              <a:rPr lang="en-US" dirty="0"/>
              <a:t>Start with a general sin wavefunction: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F7D7AD-B13B-C513-7C50-DDE002118E6A}"/>
                  </a:ext>
                </a:extLst>
              </p:cNvPr>
              <p:cNvSpPr txBox="1"/>
              <p:nvPr/>
            </p:nvSpPr>
            <p:spPr>
              <a:xfrm>
                <a:off x="392310" y="2414790"/>
                <a:ext cx="1620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BF7D7AD-B13B-C513-7C50-DDE002118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10" y="2414790"/>
                <a:ext cx="1620252" cy="276999"/>
              </a:xfrm>
              <a:prstGeom prst="rect">
                <a:avLst/>
              </a:prstGeom>
              <a:blipFill>
                <a:blip r:embed="rId2"/>
                <a:stretch>
                  <a:fillRect l="-3876" r="-23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6C2C4E-A236-75A6-138C-8653B09DBC15}"/>
                  </a:ext>
                </a:extLst>
              </p:cNvPr>
              <p:cNvSpPr txBox="1"/>
              <p:nvPr/>
            </p:nvSpPr>
            <p:spPr>
              <a:xfrm>
                <a:off x="392310" y="2991573"/>
                <a:ext cx="196438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6C2C4E-A236-75A6-138C-8653B09D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10" y="2991573"/>
                <a:ext cx="1964384" cy="527580"/>
              </a:xfrm>
              <a:prstGeom prst="rect">
                <a:avLst/>
              </a:prstGeom>
              <a:blipFill>
                <a:blip r:embed="rId3"/>
                <a:stretch>
                  <a:fillRect l="-3205" t="-4762" r="-192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46183C-A0C4-ACA0-DB48-0D7DA0538A04}"/>
                  </a:ext>
                </a:extLst>
              </p:cNvPr>
              <p:cNvSpPr txBox="1"/>
              <p:nvPr/>
            </p:nvSpPr>
            <p:spPr>
              <a:xfrm>
                <a:off x="392310" y="3783974"/>
                <a:ext cx="359560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46183C-A0C4-ACA0-DB48-0D7DA0538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10" y="3783974"/>
                <a:ext cx="3595600" cy="555793"/>
              </a:xfrm>
              <a:prstGeom prst="rect">
                <a:avLst/>
              </a:prstGeom>
              <a:blipFill>
                <a:blip r:embed="rId4"/>
                <a:stretch>
                  <a:fillRect l="-1056" t="-2273" r="-211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B7CB277-9A00-AE66-51E3-44FC59A13FBF}"/>
              </a:ext>
            </a:extLst>
          </p:cNvPr>
          <p:cNvSpPr txBox="1"/>
          <p:nvPr/>
        </p:nvSpPr>
        <p:spPr>
          <a:xfrm>
            <a:off x="4197307" y="394159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D08E2-545D-DBCC-7D70-676EFB96660D}"/>
              </a:ext>
            </a:extLst>
          </p:cNvPr>
          <p:cNvSpPr txBox="1"/>
          <p:nvPr/>
        </p:nvSpPr>
        <p:spPr>
          <a:xfrm>
            <a:off x="327916" y="4578830"/>
            <a:ext cx="281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Schrödinger’s Equation (SE):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D9BB6D-0D6F-6514-DB32-2712AD4FABB0}"/>
                  </a:ext>
                </a:extLst>
              </p:cNvPr>
              <p:cNvSpPr txBox="1"/>
              <p:nvPr/>
            </p:nvSpPr>
            <p:spPr>
              <a:xfrm>
                <a:off x="327916" y="5032859"/>
                <a:ext cx="197887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D9BB6D-0D6F-6514-DB32-2712AD4FA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16" y="5032859"/>
                <a:ext cx="1978875" cy="555793"/>
              </a:xfrm>
              <a:prstGeom prst="rect">
                <a:avLst/>
              </a:prstGeom>
              <a:blipFill>
                <a:blip r:embed="rId5"/>
                <a:stretch>
                  <a:fillRect r="-382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0EA5249-B9CD-E25E-63BD-EA3E8988AA24}"/>
              </a:ext>
            </a:extLst>
          </p:cNvPr>
          <p:cNvSpPr txBox="1"/>
          <p:nvPr/>
        </p:nvSpPr>
        <p:spPr>
          <a:xfrm>
            <a:off x="5077863" y="284130"/>
            <a:ext cx="205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 Eq. 3 into Eq.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D70A1B-1A3F-0A73-737B-CB550B367E81}"/>
                  </a:ext>
                </a:extLst>
              </p:cNvPr>
              <p:cNvSpPr txBox="1"/>
              <p:nvPr/>
            </p:nvSpPr>
            <p:spPr>
              <a:xfrm>
                <a:off x="327916" y="5860486"/>
                <a:ext cx="23067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𝑚𝐸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7D70A1B-1A3F-0A73-737B-CB550B367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16" y="5860486"/>
                <a:ext cx="2306722" cy="555793"/>
              </a:xfrm>
              <a:prstGeom prst="rect">
                <a:avLst/>
              </a:prstGeom>
              <a:blipFill>
                <a:blip r:embed="rId6"/>
                <a:stretch>
                  <a:fillRect l="-1639" r="-327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03A42C-7718-1D4E-38C5-FB2A942AD76D}"/>
              </a:ext>
            </a:extLst>
          </p:cNvPr>
          <p:cNvCxnSpPr>
            <a:cxnSpLocks/>
          </p:cNvCxnSpPr>
          <p:nvPr/>
        </p:nvCxnSpPr>
        <p:spPr>
          <a:xfrm flipV="1">
            <a:off x="4901842" y="70210"/>
            <a:ext cx="0" cy="6721176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D998397-215A-5666-4594-C3F65E546E67}"/>
              </a:ext>
            </a:extLst>
          </p:cNvPr>
          <p:cNvSpPr txBox="1"/>
          <p:nvPr/>
        </p:nvSpPr>
        <p:spPr>
          <a:xfrm>
            <a:off x="3959512" y="599773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 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F6AE4E-3123-A8A2-06D9-DB77EF48A852}"/>
                  </a:ext>
                </a:extLst>
              </p:cNvPr>
              <p:cNvSpPr txBox="1"/>
              <p:nvPr/>
            </p:nvSpPr>
            <p:spPr>
              <a:xfrm>
                <a:off x="5118229" y="828008"/>
                <a:ext cx="247837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𝑚𝐸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1F6AE4E-3123-A8A2-06D9-DB77EF48A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229" y="828008"/>
                <a:ext cx="2478371" cy="520399"/>
              </a:xfrm>
              <a:prstGeom prst="rect">
                <a:avLst/>
              </a:prstGeom>
              <a:blipFill>
                <a:blip r:embed="rId7"/>
                <a:stretch>
                  <a:fillRect l="-510" t="-7143" r="-255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9573E64-1B9D-4B0D-45E0-31A8CADE2006}"/>
                  </a:ext>
                </a:extLst>
              </p:cNvPr>
              <p:cNvSpPr txBox="1"/>
              <p:nvPr/>
            </p:nvSpPr>
            <p:spPr>
              <a:xfrm>
                <a:off x="5118229" y="1522953"/>
                <a:ext cx="107978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𝑚𝐸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9573E64-1B9D-4B0D-45E0-31A8CADE2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229" y="1522953"/>
                <a:ext cx="1079783" cy="520399"/>
              </a:xfrm>
              <a:prstGeom prst="rect">
                <a:avLst/>
              </a:prstGeom>
              <a:blipFill>
                <a:blip r:embed="rId8"/>
                <a:stretch>
                  <a:fillRect l="-5814" t="-7317" r="-3488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2BAEEB-236A-535B-E12B-1AE7CB0EF70D}"/>
                  </a:ext>
                </a:extLst>
              </p:cNvPr>
              <p:cNvSpPr txBox="1"/>
              <p:nvPr/>
            </p:nvSpPr>
            <p:spPr>
              <a:xfrm>
                <a:off x="5126372" y="2251797"/>
                <a:ext cx="1317604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𝑚𝐸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2BAEEB-236A-535B-E12B-1AE7CB0EF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372" y="2251797"/>
                <a:ext cx="1317604" cy="818366"/>
              </a:xfrm>
              <a:prstGeom prst="rect">
                <a:avLst/>
              </a:prstGeom>
              <a:blipFill>
                <a:blip r:embed="rId9"/>
                <a:stretch>
                  <a:fillRect l="-3810" r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1071C7DC-75E7-299F-7737-1AE61A1773EF}"/>
              </a:ext>
            </a:extLst>
          </p:cNvPr>
          <p:cNvSpPr txBox="1"/>
          <p:nvPr/>
        </p:nvSpPr>
        <p:spPr>
          <a:xfrm>
            <a:off x="5118229" y="4597364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boundary condition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60E82D-A117-D244-A3E2-E88FF20FB665}"/>
                  </a:ext>
                </a:extLst>
              </p:cNvPr>
              <p:cNvSpPr txBox="1"/>
              <p:nvPr/>
            </p:nvSpPr>
            <p:spPr>
              <a:xfrm>
                <a:off x="5181968" y="5091836"/>
                <a:ext cx="958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60E82D-A117-D244-A3E2-E88FF20FB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968" y="5091836"/>
                <a:ext cx="958724" cy="276999"/>
              </a:xfrm>
              <a:prstGeom prst="rect">
                <a:avLst/>
              </a:prstGeom>
              <a:blipFill>
                <a:blip r:embed="rId10"/>
                <a:stretch>
                  <a:fillRect l="-5263" r="-52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8120D2-AA0F-AB41-7C03-3B894C7612A7}"/>
                  </a:ext>
                </a:extLst>
              </p:cNvPr>
              <p:cNvSpPr txBox="1"/>
              <p:nvPr/>
            </p:nvSpPr>
            <p:spPr>
              <a:xfrm>
                <a:off x="5118229" y="5594987"/>
                <a:ext cx="1611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28120D2-AA0F-AB41-7C03-3B894C761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229" y="5594987"/>
                <a:ext cx="1611210" cy="276999"/>
              </a:xfrm>
              <a:prstGeom prst="rect">
                <a:avLst/>
              </a:prstGeom>
              <a:blipFill>
                <a:blip r:embed="rId11"/>
                <a:stretch>
                  <a:fillRect l="-3150" r="-315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3573B05C-D81D-2CF7-4443-70DB9132A118}"/>
              </a:ext>
            </a:extLst>
          </p:cNvPr>
          <p:cNvGrpSpPr/>
          <p:nvPr/>
        </p:nvGrpSpPr>
        <p:grpSpPr>
          <a:xfrm>
            <a:off x="5052856" y="3149821"/>
            <a:ext cx="2995564" cy="1334273"/>
            <a:chOff x="6466055" y="3137174"/>
            <a:chExt cx="2995564" cy="13342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7D91313-EE48-180A-4967-DC96FEEBF39E}"/>
                    </a:ext>
                  </a:extLst>
                </p:cNvPr>
                <p:cNvSpPr txBox="1"/>
                <p:nvPr/>
              </p:nvSpPr>
              <p:spPr>
                <a:xfrm>
                  <a:off x="6466055" y="3137174"/>
                  <a:ext cx="29955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Since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7D91313-EE48-180A-4967-DC96FEEBF3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055" y="3137174"/>
                  <a:ext cx="2995564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688" t="-10345" b="-275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A4A38B-FD7A-7931-470A-997702290CE9}"/>
                    </a:ext>
                  </a:extLst>
                </p:cNvPr>
                <p:cNvSpPr txBox="1"/>
                <p:nvPr/>
              </p:nvSpPr>
              <p:spPr>
                <a:xfrm>
                  <a:off x="6595167" y="3653081"/>
                  <a:ext cx="1144480" cy="8183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𝑚𝐸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ℏ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BA4A38B-FD7A-7931-470A-997702290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5167" y="3653081"/>
                  <a:ext cx="1144480" cy="818366"/>
                </a:xfrm>
                <a:prstGeom prst="rect">
                  <a:avLst/>
                </a:prstGeom>
                <a:blipFill>
                  <a:blip r:embed="rId13"/>
                  <a:stretch>
                    <a:fillRect l="-5495" r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F213AC0-A31D-2D7C-8705-F62AD1EEE311}"/>
                  </a:ext>
                </a:extLst>
              </p:cNvPr>
              <p:cNvSpPr txBox="1"/>
              <p:nvPr/>
            </p:nvSpPr>
            <p:spPr>
              <a:xfrm>
                <a:off x="5113870" y="6158782"/>
                <a:ext cx="820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F213AC0-A31D-2D7C-8705-F62AD1EEE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870" y="6158782"/>
                <a:ext cx="82009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F6909053-1C53-F645-68E7-7DA2AEA54051}"/>
              </a:ext>
            </a:extLst>
          </p:cNvPr>
          <p:cNvSpPr txBox="1"/>
          <p:nvPr/>
        </p:nvSpPr>
        <p:spPr>
          <a:xfrm>
            <a:off x="6031354" y="6158782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a trivial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08461F1-8A2A-2244-9427-E6351DC67DE4}"/>
                  </a:ext>
                </a:extLst>
              </p:cNvPr>
              <p:cNvSpPr txBox="1"/>
              <p:nvPr/>
            </p:nvSpPr>
            <p:spPr>
              <a:xfrm>
                <a:off x="8407906" y="330296"/>
                <a:ext cx="9586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08461F1-8A2A-2244-9427-E6351DC67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906" y="330296"/>
                <a:ext cx="958660" cy="276999"/>
              </a:xfrm>
              <a:prstGeom prst="rect">
                <a:avLst/>
              </a:prstGeom>
              <a:blipFill>
                <a:blip r:embed="rId15"/>
                <a:stretch>
                  <a:fillRect l="-3896" r="-519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CEB6BE1-18A2-68F0-D33C-5FADCD6AEFA5}"/>
                  </a:ext>
                </a:extLst>
              </p:cNvPr>
              <p:cNvSpPr txBox="1"/>
              <p:nvPr/>
            </p:nvSpPr>
            <p:spPr>
              <a:xfrm>
                <a:off x="8407906" y="2202627"/>
                <a:ext cx="76668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CEB6BE1-18A2-68F0-D33C-5FADCD6AE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906" y="2202627"/>
                <a:ext cx="766685" cy="472565"/>
              </a:xfrm>
              <a:prstGeom prst="rect">
                <a:avLst/>
              </a:prstGeom>
              <a:blipFill>
                <a:blip r:embed="rId16"/>
                <a:stretch>
                  <a:fillRect l="-6452" r="-322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9343185-5A1C-9495-6F40-5EA8E30F0384}"/>
                  </a:ext>
                </a:extLst>
              </p:cNvPr>
              <p:cNvSpPr txBox="1"/>
              <p:nvPr/>
            </p:nvSpPr>
            <p:spPr>
              <a:xfrm>
                <a:off x="8407906" y="1576167"/>
                <a:ext cx="8881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9343185-5A1C-9495-6F40-5EA8E30F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906" y="1576167"/>
                <a:ext cx="888128" cy="276999"/>
              </a:xfrm>
              <a:prstGeom prst="rect">
                <a:avLst/>
              </a:prstGeom>
              <a:blipFill>
                <a:blip r:embed="rId17"/>
                <a:stretch>
                  <a:fillRect l="-4225" r="-281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3B7C300-6C5A-0BAE-817E-6EB031FAA998}"/>
                  </a:ext>
                </a:extLst>
              </p:cNvPr>
              <p:cNvSpPr txBox="1"/>
              <p:nvPr/>
            </p:nvSpPr>
            <p:spPr>
              <a:xfrm>
                <a:off x="8407906" y="949707"/>
                <a:ext cx="1258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𝑘𝐿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3B7C300-6C5A-0BAE-817E-6EB031FAA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906" y="949707"/>
                <a:ext cx="1258934" cy="276999"/>
              </a:xfrm>
              <a:prstGeom prst="rect">
                <a:avLst/>
              </a:prstGeom>
              <a:blipFill>
                <a:blip r:embed="rId18"/>
                <a:stretch>
                  <a:fillRect l="-2970" r="-297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5C2F19D0-EDF9-AD0B-12A4-8EEC96B2A070}"/>
              </a:ext>
            </a:extLst>
          </p:cNvPr>
          <p:cNvSpPr txBox="1"/>
          <p:nvPr/>
        </p:nvSpPr>
        <p:spPr>
          <a:xfrm>
            <a:off x="9282774" y="1578102"/>
            <a:ext cx="279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where </a:t>
            </a:r>
            <a:r>
              <a:rPr lang="en-US" i="1" dirty="0"/>
              <a:t>n</a:t>
            </a:r>
            <a:r>
              <a:rPr lang="en-US" dirty="0"/>
              <a:t> is a positive integer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D7F7938-EABC-70C4-C5F1-1EC3403E2D7F}"/>
                  </a:ext>
                </a:extLst>
              </p:cNvPr>
              <p:cNvSpPr txBox="1"/>
              <p:nvPr/>
            </p:nvSpPr>
            <p:spPr>
              <a:xfrm>
                <a:off x="8407906" y="2939966"/>
                <a:ext cx="128535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𝑚𝐸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D7F7938-EABC-70C4-C5F1-1EC3403E2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906" y="2939966"/>
                <a:ext cx="1285352" cy="818366"/>
              </a:xfrm>
              <a:prstGeom prst="rect">
                <a:avLst/>
              </a:prstGeom>
              <a:blipFill>
                <a:blip r:embed="rId19"/>
                <a:stretch>
                  <a:fillRect r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01FC2FB-184D-083E-8340-B5EB09454C39}"/>
                  </a:ext>
                </a:extLst>
              </p:cNvPr>
              <p:cNvSpPr txBox="1"/>
              <p:nvPr/>
            </p:nvSpPr>
            <p:spPr>
              <a:xfrm>
                <a:off x="9131829" y="4621369"/>
                <a:ext cx="139730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01FC2FB-184D-083E-8340-B5EB09454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829" y="4621369"/>
                <a:ext cx="1397306" cy="617605"/>
              </a:xfrm>
              <a:prstGeom prst="rect">
                <a:avLst/>
              </a:prstGeom>
              <a:blipFill>
                <a:blip r:embed="rId20"/>
                <a:stretch>
                  <a:fillRect l="-3636" r="-909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49C0E4E5-EC04-EF59-58C4-81F06474ADE4}"/>
              </a:ext>
            </a:extLst>
          </p:cNvPr>
          <p:cNvSpPr/>
          <p:nvPr/>
        </p:nvSpPr>
        <p:spPr>
          <a:xfrm>
            <a:off x="8982451" y="4490419"/>
            <a:ext cx="1700245" cy="952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607CB89-1A17-BB92-0894-B70A8DD1733F}"/>
              </a:ext>
            </a:extLst>
          </p:cNvPr>
          <p:cNvCxnSpPr>
            <a:cxnSpLocks/>
          </p:cNvCxnSpPr>
          <p:nvPr/>
        </p:nvCxnSpPr>
        <p:spPr>
          <a:xfrm flipV="1">
            <a:off x="8209566" y="68412"/>
            <a:ext cx="0" cy="6721176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694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16" y="0"/>
            <a:ext cx="9076329" cy="1064277"/>
          </a:xfrm>
        </p:spPr>
        <p:txBody>
          <a:bodyPr/>
          <a:lstStyle/>
          <a:p>
            <a:r>
              <a:rPr lang="en-US" dirty="0"/>
              <a:t>Q7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84B78-A772-25EB-9A58-F5612967A49C}"/>
                  </a:ext>
                </a:extLst>
              </p:cNvPr>
              <p:cNvSpPr txBox="1"/>
              <p:nvPr/>
            </p:nvSpPr>
            <p:spPr>
              <a:xfrm>
                <a:off x="230020" y="3498130"/>
                <a:ext cx="2143664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F84B78-A772-25EB-9A58-F5612967A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0" y="3498130"/>
                <a:ext cx="2143664" cy="622927"/>
              </a:xfrm>
              <a:prstGeom prst="rect">
                <a:avLst/>
              </a:prstGeom>
              <a:blipFill>
                <a:blip r:embed="rId2"/>
                <a:stretch>
                  <a:fillRect l="-44970" t="-180000" r="-2367" b="-2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D495C935-7059-1BEB-1FA5-B90DA78C88AF}"/>
              </a:ext>
            </a:extLst>
          </p:cNvPr>
          <p:cNvSpPr txBox="1"/>
          <p:nvPr/>
        </p:nvSpPr>
        <p:spPr>
          <a:xfrm>
            <a:off x="3629068" y="483857"/>
            <a:ext cx="277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trigonometric identity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29C9E1-4332-7822-DBF0-7206CE2C4E3E}"/>
              </a:ext>
            </a:extLst>
          </p:cNvPr>
          <p:cNvSpPr txBox="1"/>
          <p:nvPr/>
        </p:nvSpPr>
        <p:spPr>
          <a:xfrm>
            <a:off x="9394585" y="175322"/>
            <a:ext cx="223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Trigonometric identity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FA1816-04B5-C4A0-D84A-DF187CB778F3}"/>
              </a:ext>
            </a:extLst>
          </p:cNvPr>
          <p:cNvCxnSpPr>
            <a:cxnSpLocks/>
          </p:cNvCxnSpPr>
          <p:nvPr/>
        </p:nvCxnSpPr>
        <p:spPr>
          <a:xfrm flipV="1">
            <a:off x="3510004" y="124069"/>
            <a:ext cx="0" cy="6748122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04185AB-EB21-9ACD-476B-35A4B2630E4A}"/>
              </a:ext>
            </a:extLst>
          </p:cNvPr>
          <p:cNvSpPr/>
          <p:nvPr/>
        </p:nvSpPr>
        <p:spPr>
          <a:xfrm>
            <a:off x="7260158" y="4821968"/>
            <a:ext cx="2843677" cy="1194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E01F83-0B03-EB81-7330-6B61A33DD8A6}"/>
                  </a:ext>
                </a:extLst>
              </p:cNvPr>
              <p:cNvSpPr txBox="1"/>
              <p:nvPr/>
            </p:nvSpPr>
            <p:spPr>
              <a:xfrm>
                <a:off x="258126" y="1211825"/>
                <a:ext cx="2033441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AE01F83-0B03-EB81-7330-6B61A33DD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26" y="1211825"/>
                <a:ext cx="2033441" cy="472565"/>
              </a:xfrm>
              <a:prstGeom prst="rect">
                <a:avLst/>
              </a:prstGeom>
              <a:blipFill>
                <a:blip r:embed="rId3"/>
                <a:stretch>
                  <a:fillRect l="-3727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E236D93-BB3E-0012-5950-DBC7CC2916F2}"/>
              </a:ext>
            </a:extLst>
          </p:cNvPr>
          <p:cNvSpPr txBox="1"/>
          <p:nvPr/>
        </p:nvSpPr>
        <p:spPr>
          <a:xfrm>
            <a:off x="211735" y="1843360"/>
            <a:ext cx="332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particle is in the box, in other words, probability of finding the particle in the box is 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E4AD9-52A2-1D99-F481-33E7BA2B1AFE}"/>
              </a:ext>
            </a:extLst>
          </p:cNvPr>
          <p:cNvSpPr txBox="1"/>
          <p:nvPr/>
        </p:nvSpPr>
        <p:spPr>
          <a:xfrm>
            <a:off x="211735" y="2922839"/>
            <a:ext cx="33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probability density function: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2634C7-13B9-C122-E5E3-D672C9D1E8C8}"/>
                  </a:ext>
                </a:extLst>
              </p:cNvPr>
              <p:cNvSpPr txBox="1"/>
              <p:nvPr/>
            </p:nvSpPr>
            <p:spPr>
              <a:xfrm>
                <a:off x="254301" y="4332535"/>
                <a:ext cx="2462854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2634C7-13B9-C122-E5E3-D672C9D1E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01" y="4332535"/>
                <a:ext cx="2462854" cy="622927"/>
              </a:xfrm>
              <a:prstGeom prst="rect">
                <a:avLst/>
              </a:prstGeom>
              <a:blipFill>
                <a:blip r:embed="rId4"/>
                <a:stretch>
                  <a:fillRect l="-38974" t="-180000" r="-1026" b="-2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383B41-D366-3BB3-51F8-6A180CC7D757}"/>
                  </a:ext>
                </a:extLst>
              </p:cNvPr>
              <p:cNvSpPr txBox="1"/>
              <p:nvPr/>
            </p:nvSpPr>
            <p:spPr>
              <a:xfrm>
                <a:off x="254301" y="5250025"/>
                <a:ext cx="2300630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383B41-D366-3BB3-51F8-6A180CC7D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01" y="5250025"/>
                <a:ext cx="2300630" cy="622927"/>
              </a:xfrm>
              <a:prstGeom prst="rect">
                <a:avLst/>
              </a:prstGeom>
              <a:blipFill>
                <a:blip r:embed="rId5"/>
                <a:stretch>
                  <a:fillRect l="-41758" t="-180000" b="-2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B13E87-6D81-01C3-BB45-68729DECA079}"/>
                  </a:ext>
                </a:extLst>
              </p:cNvPr>
              <p:cNvSpPr txBox="1"/>
              <p:nvPr/>
            </p:nvSpPr>
            <p:spPr>
              <a:xfrm>
                <a:off x="3650471" y="971041"/>
                <a:ext cx="2924454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B13E87-6D81-01C3-BB45-68729DECA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471" y="971041"/>
                <a:ext cx="2924454" cy="622927"/>
              </a:xfrm>
              <a:prstGeom prst="rect">
                <a:avLst/>
              </a:prstGeom>
              <a:blipFill>
                <a:blip r:embed="rId6"/>
                <a:stretch>
                  <a:fillRect l="-32468" t="-180000" b="-2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94BA82-BA28-D5AD-69D6-244FC3C5A996}"/>
                  </a:ext>
                </a:extLst>
              </p:cNvPr>
              <p:cNvSpPr txBox="1"/>
              <p:nvPr/>
            </p:nvSpPr>
            <p:spPr>
              <a:xfrm>
                <a:off x="3633194" y="1785903"/>
                <a:ext cx="4223657" cy="622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94BA82-BA28-D5AD-69D6-244FC3C5A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194" y="1785903"/>
                <a:ext cx="4223657" cy="622927"/>
              </a:xfrm>
              <a:prstGeom prst="rect">
                <a:avLst/>
              </a:prstGeom>
              <a:blipFill>
                <a:blip r:embed="rId7"/>
                <a:stretch>
                  <a:fillRect l="-22523" t="-180000" b="-26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3EF713-E44A-4C3F-4D29-F10F1C21D48B}"/>
                  </a:ext>
                </a:extLst>
              </p:cNvPr>
              <p:cNvSpPr txBox="1"/>
              <p:nvPr/>
            </p:nvSpPr>
            <p:spPr>
              <a:xfrm>
                <a:off x="3508802" y="2613583"/>
                <a:ext cx="514602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3EF713-E44A-4C3F-4D29-F10F1C21D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802" y="2613583"/>
                <a:ext cx="5146024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3C9109-6FEF-A96A-7B5A-84408116E50C}"/>
                  </a:ext>
                </a:extLst>
              </p:cNvPr>
              <p:cNvSpPr txBox="1"/>
              <p:nvPr/>
            </p:nvSpPr>
            <p:spPr>
              <a:xfrm>
                <a:off x="3672228" y="4264064"/>
                <a:ext cx="74270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3C9109-6FEF-A96A-7B5A-84408116E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228" y="4264064"/>
                <a:ext cx="742703" cy="518604"/>
              </a:xfrm>
              <a:prstGeom prst="rect">
                <a:avLst/>
              </a:prstGeom>
              <a:blipFill>
                <a:blip r:embed="rId9"/>
                <a:stretch>
                  <a:fillRect l="-5000" t="-4762" r="-16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55B69F-2B5C-EB6A-8D44-109928FB301C}"/>
                  </a:ext>
                </a:extLst>
              </p:cNvPr>
              <p:cNvSpPr txBox="1"/>
              <p:nvPr/>
            </p:nvSpPr>
            <p:spPr>
              <a:xfrm>
                <a:off x="3650471" y="3436360"/>
                <a:ext cx="342407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55B69F-2B5C-EB6A-8D44-109928FB3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471" y="3436360"/>
                <a:ext cx="3424079" cy="520463"/>
              </a:xfrm>
              <a:prstGeom prst="rect">
                <a:avLst/>
              </a:prstGeom>
              <a:blipFill>
                <a:blip r:embed="rId10"/>
                <a:stretch>
                  <a:fillRect l="-1107"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55E54F-0AF8-8031-538F-F60A4864FF1B}"/>
              </a:ext>
            </a:extLst>
          </p:cNvPr>
          <p:cNvCxnSpPr>
            <a:cxnSpLocks/>
          </p:cNvCxnSpPr>
          <p:nvPr/>
        </p:nvCxnSpPr>
        <p:spPr>
          <a:xfrm flipV="1">
            <a:off x="8839425" y="102053"/>
            <a:ext cx="0" cy="264611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563CAB-7F8B-D3B3-B047-DA368714A474}"/>
                  </a:ext>
                </a:extLst>
              </p:cNvPr>
              <p:cNvSpPr txBox="1"/>
              <p:nvPr/>
            </p:nvSpPr>
            <p:spPr>
              <a:xfrm>
                <a:off x="9182795" y="1087867"/>
                <a:ext cx="2662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563CAB-7F8B-D3B3-B047-DA368714A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795" y="1087867"/>
                <a:ext cx="2662139" cy="276999"/>
              </a:xfrm>
              <a:prstGeom prst="rect">
                <a:avLst/>
              </a:prstGeom>
              <a:blipFill>
                <a:blip r:embed="rId11"/>
                <a:stretch>
                  <a:fillRect t="-434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9FEF8D-DFE8-08DF-0969-B2477B61C0C9}"/>
                  </a:ext>
                </a:extLst>
              </p:cNvPr>
              <p:cNvSpPr txBox="1"/>
              <p:nvPr/>
            </p:nvSpPr>
            <p:spPr>
              <a:xfrm>
                <a:off x="8951608" y="1502319"/>
                <a:ext cx="3124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=(1−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D9FEF8D-DFE8-08DF-0969-B2477B61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608" y="1502319"/>
                <a:ext cx="3124509" cy="276999"/>
              </a:xfrm>
              <a:prstGeom prst="rect">
                <a:avLst/>
              </a:prstGeom>
              <a:blipFill>
                <a:blip r:embed="rId12"/>
                <a:stretch>
                  <a:fillRect l="-810" t="-4348" r="-81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4D0987-6931-1599-F1D6-6253E5574A49}"/>
                  </a:ext>
                </a:extLst>
              </p:cNvPr>
              <p:cNvSpPr txBox="1"/>
              <p:nvPr/>
            </p:nvSpPr>
            <p:spPr>
              <a:xfrm>
                <a:off x="9461747" y="1915331"/>
                <a:ext cx="210423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4D0987-6931-1599-F1D6-6253E5574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747" y="1915331"/>
                <a:ext cx="2104230" cy="525785"/>
              </a:xfrm>
              <a:prstGeom prst="rect">
                <a:avLst/>
              </a:prstGeom>
              <a:blipFill>
                <a:blip r:embed="rId13"/>
                <a:stretch>
                  <a:fillRect l="-1796" t="-4762" r="-359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141730-7F83-4319-16E7-4093E3BB2C8F}"/>
              </a:ext>
            </a:extLst>
          </p:cNvPr>
          <p:cNvCxnSpPr>
            <a:cxnSpLocks/>
          </p:cNvCxnSpPr>
          <p:nvPr/>
        </p:nvCxnSpPr>
        <p:spPr>
          <a:xfrm>
            <a:off x="8862403" y="2748163"/>
            <a:ext cx="3302917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0EA6F8-01E6-C21B-6841-38ECE58C42E2}"/>
                  </a:ext>
                </a:extLst>
              </p:cNvPr>
              <p:cNvSpPr txBox="1"/>
              <p:nvPr/>
            </p:nvSpPr>
            <p:spPr>
              <a:xfrm>
                <a:off x="3634648" y="5198180"/>
                <a:ext cx="914546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0EA6F8-01E6-C21B-6841-38ECE58C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648" y="5198180"/>
                <a:ext cx="914546" cy="818366"/>
              </a:xfrm>
              <a:prstGeom prst="rect">
                <a:avLst/>
              </a:prstGeom>
              <a:blipFill>
                <a:blip r:embed="rId14"/>
                <a:stretch>
                  <a:fillRect l="-5479" r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87BD7B3-8EB7-B199-A4A0-C09AB34E1AE4}"/>
                  </a:ext>
                </a:extLst>
              </p:cNvPr>
              <p:cNvSpPr txBox="1"/>
              <p:nvPr/>
            </p:nvSpPr>
            <p:spPr>
              <a:xfrm>
                <a:off x="7378579" y="4963600"/>
                <a:ext cx="2552494" cy="909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87BD7B3-8EB7-B199-A4A0-C09AB34E1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8579" y="4963600"/>
                <a:ext cx="2552494" cy="909352"/>
              </a:xfrm>
              <a:prstGeom prst="rect">
                <a:avLst/>
              </a:prstGeom>
              <a:blipFill>
                <a:blip r:embed="rId15"/>
                <a:stretch>
                  <a:fillRect l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88002C-9BAF-0038-8C38-4E65272C82C3}"/>
                  </a:ext>
                </a:extLst>
              </p:cNvPr>
              <p:cNvSpPr txBox="1"/>
              <p:nvPr/>
            </p:nvSpPr>
            <p:spPr>
              <a:xfrm>
                <a:off x="9545491" y="677166"/>
                <a:ext cx="19367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D88002C-9BAF-0038-8C38-4E65272C8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491" y="677166"/>
                <a:ext cx="1936749" cy="276999"/>
              </a:xfrm>
              <a:prstGeom prst="rect">
                <a:avLst/>
              </a:prstGeom>
              <a:blipFill>
                <a:blip r:embed="rId16"/>
                <a:stretch>
                  <a:fillRect l="-1948" t="-4348" r="-194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C48EA4-817C-3FFB-F95E-D212EE25F590}"/>
                  </a:ext>
                </a:extLst>
              </p:cNvPr>
              <p:cNvSpPr txBox="1"/>
              <p:nvPr/>
            </p:nvSpPr>
            <p:spPr>
              <a:xfrm>
                <a:off x="3508802" y="6140615"/>
                <a:ext cx="3250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Sub back into wavefunction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C48EA4-817C-3FFB-F95E-D212EE25F5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802" y="6140615"/>
                <a:ext cx="3250955" cy="369332"/>
              </a:xfrm>
              <a:prstGeom prst="rect">
                <a:avLst/>
              </a:prstGeom>
              <a:blipFill>
                <a:blip r:embed="rId17"/>
                <a:stretch>
                  <a:fillRect l="-1556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01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8158-BBEC-CC5A-C5A0-33AF9E16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7517D-D792-956F-B6B3-16A3FBD9A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Graph the particle in a box wavefunction for </a:t>
            </a:r>
            <a:r>
              <a:rPr lang="en-US" i="1" dirty="0"/>
              <a:t>n</a:t>
            </a:r>
            <a:r>
              <a:rPr lang="en-US" dirty="0"/>
              <a:t> = 1, 2 and 3. Label each sketch with the value of energy associated with each </a:t>
            </a:r>
            <a:r>
              <a:rPr lang="en-US" i="1" dirty="0"/>
              <a:t>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514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E9FAF213-4E64-94C7-EBA5-9F3F2967A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16" y="0"/>
            <a:ext cx="9076329" cy="1064277"/>
          </a:xfrm>
        </p:spPr>
        <p:txBody>
          <a:bodyPr/>
          <a:lstStyle/>
          <a:p>
            <a:r>
              <a:rPr lang="en-US" dirty="0"/>
              <a:t>Q8 Solution</a:t>
            </a:r>
          </a:p>
        </p:txBody>
      </p:sp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C812EC69-88A1-7732-C558-BD5D8DE06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73" y="0"/>
            <a:ext cx="5713927" cy="3655436"/>
          </a:xfrm>
          <a:prstGeom prst="rect">
            <a:avLst/>
          </a:prstGeom>
        </p:spPr>
      </p:pic>
      <p:pic>
        <p:nvPicPr>
          <p:cNvPr id="26" name="Picture 25" descr="A graph of a function&#10;&#10;Description automatically generated">
            <a:extLst>
              <a:ext uri="{FF2B5EF4-FFF2-40B4-BE49-F238E27FC236}">
                <a16:creationId xmlns:a16="http://schemas.microsoft.com/office/drawing/2014/main" id="{5A61B7C8-3CB4-B020-589C-B031C3834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5"/>
          <a:stretch/>
        </p:blipFill>
        <p:spPr>
          <a:xfrm>
            <a:off x="6478073" y="3302554"/>
            <a:ext cx="5713927" cy="34395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F8E0EE-8BA6-61F5-7FD3-9A85DE7E307C}"/>
                  </a:ext>
                </a:extLst>
              </p:cNvPr>
              <p:cNvSpPr txBox="1"/>
              <p:nvPr/>
            </p:nvSpPr>
            <p:spPr>
              <a:xfrm>
                <a:off x="1094816" y="1445653"/>
                <a:ext cx="1114728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F8E0EE-8BA6-61F5-7FD3-9A85DE7E3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16" y="1445653"/>
                <a:ext cx="1114728" cy="494110"/>
              </a:xfrm>
              <a:prstGeom prst="rect">
                <a:avLst/>
              </a:prstGeom>
              <a:blipFill>
                <a:blip r:embed="rId5"/>
                <a:stretch>
                  <a:fillRect l="-3409" r="-113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C5B9A0-DF91-1D3D-D590-B700217DA4BB}"/>
                  </a:ext>
                </a:extLst>
              </p:cNvPr>
              <p:cNvSpPr txBox="1"/>
              <p:nvPr/>
            </p:nvSpPr>
            <p:spPr>
              <a:xfrm>
                <a:off x="2916145" y="1328954"/>
                <a:ext cx="2040687" cy="727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C5B9A0-DF91-1D3D-D590-B700217DA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45" y="1328954"/>
                <a:ext cx="2040687" cy="727507"/>
              </a:xfrm>
              <a:prstGeom prst="rect">
                <a:avLst/>
              </a:prstGeom>
              <a:blipFill>
                <a:blip r:embed="rId6"/>
                <a:stretch>
                  <a:fillRect l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E4A75-2091-2216-795A-FD1E2C209EAE}"/>
                  </a:ext>
                </a:extLst>
              </p:cNvPr>
              <p:cNvSpPr txBox="1"/>
              <p:nvPr/>
            </p:nvSpPr>
            <p:spPr>
              <a:xfrm>
                <a:off x="850118" y="2217245"/>
                <a:ext cx="4863810" cy="1709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energy of particles increase as </a:t>
                </a:r>
                <a:r>
                  <a:rPr lang="en-US" i="1" dirty="0"/>
                  <a:t>n</a:t>
                </a:r>
                <a:r>
                  <a:rPr lang="en-US" dirty="0"/>
                  <a:t> increases. What other variables can affect the energy? Test it out yourself!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D1E4A75-2091-2216-795A-FD1E2C209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18" y="2217245"/>
                <a:ext cx="4863810" cy="1709507"/>
              </a:xfrm>
              <a:prstGeom prst="rect">
                <a:avLst/>
              </a:prstGeom>
              <a:blipFill>
                <a:blip r:embed="rId7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0E412-6BD5-E5EB-D867-1920E6FA9DE5}"/>
                  </a:ext>
                </a:extLst>
              </p:cNvPr>
              <p:cNvSpPr txBox="1"/>
              <p:nvPr/>
            </p:nvSpPr>
            <p:spPr>
              <a:xfrm>
                <a:off x="850118" y="3809628"/>
                <a:ext cx="5245882" cy="254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There are also positions whereby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known as nodes. At these positions, probability density function shows that particles do not exist there! As </a:t>
                </a:r>
                <a:r>
                  <a:rPr lang="en-US" i="1" dirty="0"/>
                  <a:t>n</a:t>
                </a:r>
                <a:r>
                  <a:rPr lang="en-US" dirty="0"/>
                  <a:t> increases, the number of nodes increases. 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0E412-6BD5-E5EB-D867-1920E6FA9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18" y="3809628"/>
                <a:ext cx="5245882" cy="2540183"/>
              </a:xfrm>
              <a:prstGeom prst="rect">
                <a:avLst/>
              </a:prstGeom>
              <a:blipFill>
                <a:blip r:embed="rId8"/>
                <a:stretch>
                  <a:fillRect l="-964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14613-5733-BC25-EB9D-89A18CD1E21C}"/>
              </a:ext>
            </a:extLst>
          </p:cNvPr>
          <p:cNvCxnSpPr>
            <a:cxnSpLocks/>
          </p:cNvCxnSpPr>
          <p:nvPr/>
        </p:nvCxnSpPr>
        <p:spPr>
          <a:xfrm>
            <a:off x="8787685" y="231820"/>
            <a:ext cx="0" cy="6117991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ECED0D-EEBB-370F-5B0C-28E0C35E3B13}"/>
              </a:ext>
            </a:extLst>
          </p:cNvPr>
          <p:cNvCxnSpPr>
            <a:cxnSpLocks/>
          </p:cNvCxnSpPr>
          <p:nvPr/>
        </p:nvCxnSpPr>
        <p:spPr>
          <a:xfrm>
            <a:off x="10331003" y="243558"/>
            <a:ext cx="0" cy="6117991"/>
          </a:xfrm>
          <a:prstGeom prst="line">
            <a:avLst/>
          </a:prstGeom>
          <a:ln w="190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2014A2-1A6B-13EB-DDB7-81BD8CF6DCCD}"/>
              </a:ext>
            </a:extLst>
          </p:cNvPr>
          <p:cNvCxnSpPr>
            <a:cxnSpLocks/>
          </p:cNvCxnSpPr>
          <p:nvPr/>
        </p:nvCxnSpPr>
        <p:spPr>
          <a:xfrm>
            <a:off x="9545392" y="243558"/>
            <a:ext cx="0" cy="6117991"/>
          </a:xfrm>
          <a:prstGeom prst="line">
            <a:avLst/>
          </a:prstGeom>
          <a:ln w="1905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46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51921F-00AD-E170-1606-7B6E94E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Recap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D3F91D-8BCC-0629-F80F-059A376B5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one thing you remember from the lecture?</a:t>
            </a:r>
          </a:p>
        </p:txBody>
      </p:sp>
    </p:spTree>
    <p:extLst>
      <p:ext uri="{BB962C8B-B14F-4D97-AF65-F5344CB8AC3E}">
        <p14:creationId xmlns:p14="http://schemas.microsoft.com/office/powerpoint/2010/main" val="50047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79F4-3D4D-4447-FA23-092BC494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Matter wave-particle duality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1ED81-C8B8-23E6-0FD8-362A4EC90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2274014"/>
            <a:ext cx="6495401" cy="35085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Apart from EM waves (e.g. light), matter exhibits both wave and particle characteristics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De Broglie Equation: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F05B65-E587-F069-01A8-41AB81F95B3E}"/>
                  </a:ext>
                </a:extLst>
              </p:cNvPr>
              <p:cNvSpPr txBox="1"/>
              <p:nvPr/>
            </p:nvSpPr>
            <p:spPr>
              <a:xfrm>
                <a:off x="3737422" y="4051296"/>
                <a:ext cx="954044" cy="890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F05B65-E587-F069-01A8-41AB81F95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422" y="4051296"/>
                <a:ext cx="954044" cy="890565"/>
              </a:xfrm>
              <a:prstGeom prst="rect">
                <a:avLst/>
              </a:prstGeom>
              <a:blipFill>
                <a:blip r:embed="rId3"/>
                <a:stretch>
                  <a:fillRect l="-7895" t="-1408" r="-6579"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blue lines and dots on a black background&#10;&#10;Description automatically generated">
            <a:extLst>
              <a:ext uri="{FF2B5EF4-FFF2-40B4-BE49-F238E27FC236}">
                <a16:creationId xmlns:a16="http://schemas.microsoft.com/office/drawing/2014/main" id="{63388B2F-33A7-ED5B-71F8-2FAAE126C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06" y="3307498"/>
            <a:ext cx="3701307" cy="259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0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79F4-3D4D-4447-FA23-092BC494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534580"/>
            <a:ext cx="9076329" cy="1064277"/>
          </a:xfrm>
        </p:spPr>
        <p:txBody>
          <a:bodyPr/>
          <a:lstStyle/>
          <a:p>
            <a:r>
              <a:rPr lang="en-US" dirty="0"/>
              <a:t>Wavefunction of Quantum Particles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85358-7991-2DF5-A9F2-EEAC87F55913}"/>
              </a:ext>
            </a:extLst>
          </p:cNvPr>
          <p:cNvSpPr txBox="1"/>
          <p:nvPr/>
        </p:nvSpPr>
        <p:spPr>
          <a:xfrm>
            <a:off x="945085" y="1648101"/>
            <a:ext cx="879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total conservation of energy and general wavefunction, 1-dimensional Schrödinger’s Equation (SE) was derived.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3E56CA-8423-D4B3-42BA-FB593303D33A}"/>
              </a:ext>
            </a:extLst>
          </p:cNvPr>
          <p:cNvGrpSpPr/>
          <p:nvPr/>
        </p:nvGrpSpPr>
        <p:grpSpPr>
          <a:xfrm>
            <a:off x="6875409" y="4804707"/>
            <a:ext cx="3599425" cy="1412302"/>
            <a:chOff x="6058166" y="4498634"/>
            <a:chExt cx="3599425" cy="14123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A66846-4E53-8905-4517-A0BEF4882437}"/>
                    </a:ext>
                  </a:extLst>
                </p:cNvPr>
                <p:cNvSpPr txBox="1"/>
                <p:nvPr/>
              </p:nvSpPr>
              <p:spPr>
                <a:xfrm>
                  <a:off x="6184599" y="5133484"/>
                  <a:ext cx="3327129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A66846-4E53-8905-4517-A0BEF4882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599" y="5133484"/>
                  <a:ext cx="3327129" cy="555793"/>
                </a:xfrm>
                <a:prstGeom prst="rect">
                  <a:avLst/>
                </a:prstGeom>
                <a:blipFill>
                  <a:blip r:embed="rId3"/>
                  <a:stretch>
                    <a:fillRect r="-1901" b="-15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4596F7-F2CA-E8D7-4A5A-184B71B8112E}"/>
                </a:ext>
              </a:extLst>
            </p:cNvPr>
            <p:cNvSpPr txBox="1"/>
            <p:nvPr/>
          </p:nvSpPr>
          <p:spPr>
            <a:xfrm>
              <a:off x="6599585" y="4498634"/>
              <a:ext cx="2572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Time-independent 1D SE: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16F82-8A5A-434C-E4B8-81D9BA9509F3}"/>
                </a:ext>
              </a:extLst>
            </p:cNvPr>
            <p:cNvSpPr/>
            <p:nvPr/>
          </p:nvSpPr>
          <p:spPr>
            <a:xfrm>
              <a:off x="6058166" y="4971780"/>
              <a:ext cx="3599425" cy="939156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D5799A1-68BB-0759-C613-75C5CCE10CCE}"/>
              </a:ext>
            </a:extLst>
          </p:cNvPr>
          <p:cNvGrpSpPr/>
          <p:nvPr/>
        </p:nvGrpSpPr>
        <p:grpSpPr>
          <a:xfrm>
            <a:off x="4843634" y="2757975"/>
            <a:ext cx="2237839" cy="865007"/>
            <a:chOff x="1889610" y="2525922"/>
            <a:chExt cx="2237839" cy="8650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7FB77D6-A9E9-2906-2AB7-E81923EC9FF5}"/>
                    </a:ext>
                  </a:extLst>
                </p:cNvPr>
                <p:cNvSpPr txBox="1"/>
                <p:nvPr/>
              </p:nvSpPr>
              <p:spPr>
                <a:xfrm>
                  <a:off x="1951149" y="3104633"/>
                  <a:ext cx="72859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7FB77D6-A9E9-2906-2AB7-E81923EC9F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1149" y="3104633"/>
                  <a:ext cx="72859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345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BB073E-5B7F-59C4-4396-CAC6A194053E}"/>
                    </a:ext>
                  </a:extLst>
                </p:cNvPr>
                <p:cNvSpPr txBox="1"/>
                <p:nvPr/>
              </p:nvSpPr>
              <p:spPr>
                <a:xfrm>
                  <a:off x="2679745" y="3095335"/>
                  <a:ext cx="1447704" cy="2955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BB073E-5B7F-59C4-4396-CAC6A19405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9745" y="3095335"/>
                  <a:ext cx="1447704" cy="295594"/>
                </a:xfrm>
                <a:prstGeom prst="rect">
                  <a:avLst/>
                </a:prstGeom>
                <a:blipFill>
                  <a:blip r:embed="rId5"/>
                  <a:stretch>
                    <a:fillRect l="-87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34BDDD-1E86-1E41-C744-18790ED1074E}"/>
                </a:ext>
              </a:extLst>
            </p:cNvPr>
            <p:cNvSpPr txBox="1"/>
            <p:nvPr/>
          </p:nvSpPr>
          <p:spPr>
            <a:xfrm>
              <a:off x="1889610" y="2525922"/>
              <a:ext cx="2183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General wavefunction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AF0B1D-F3C4-B36C-A45E-48B49CAC9A43}"/>
                  </a:ext>
                </a:extLst>
              </p:cNvPr>
              <p:cNvSpPr txBox="1"/>
              <p:nvPr/>
            </p:nvSpPr>
            <p:spPr>
              <a:xfrm>
                <a:off x="7774447" y="3309614"/>
                <a:ext cx="679097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AF0B1D-F3C4-B36C-A45E-48B49CAC9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447" y="3309614"/>
                <a:ext cx="679097" cy="462627"/>
              </a:xfrm>
              <a:prstGeom prst="rect">
                <a:avLst/>
              </a:prstGeom>
              <a:blipFill>
                <a:blip r:embed="rId6"/>
                <a:stretch>
                  <a:fillRect l="-7407" t="-2632" r="-185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75B10-183E-396C-E277-FA868488EA73}"/>
                  </a:ext>
                </a:extLst>
              </p:cNvPr>
              <p:cNvSpPr txBox="1"/>
              <p:nvPr/>
            </p:nvSpPr>
            <p:spPr>
              <a:xfrm>
                <a:off x="9482315" y="3431345"/>
                <a:ext cx="82663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D475B10-183E-396C-E277-FA868488E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315" y="3431345"/>
                <a:ext cx="826637" cy="246221"/>
              </a:xfrm>
              <a:prstGeom prst="rect">
                <a:avLst/>
              </a:prstGeom>
              <a:blipFill>
                <a:blip r:embed="rId7"/>
                <a:stretch>
                  <a:fillRect l="-3030" r="-7576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F2B4AF3A-0BEE-DBA4-EB66-AB7A8A8A9241}"/>
              </a:ext>
            </a:extLst>
          </p:cNvPr>
          <p:cNvGrpSpPr/>
          <p:nvPr/>
        </p:nvGrpSpPr>
        <p:grpSpPr>
          <a:xfrm>
            <a:off x="1326623" y="2699041"/>
            <a:ext cx="2359904" cy="1546843"/>
            <a:chOff x="1326623" y="2647525"/>
            <a:chExt cx="2359904" cy="15468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0E2FAE-FE58-AFA4-0D2C-29D643380DC0}"/>
                    </a:ext>
                  </a:extLst>
                </p:cNvPr>
                <p:cNvSpPr txBox="1"/>
                <p:nvPr/>
              </p:nvSpPr>
              <p:spPr>
                <a:xfrm>
                  <a:off x="1649085" y="2647525"/>
                  <a:ext cx="1588640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0E2FAE-FE58-AFA4-0D2C-29D643380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9085" y="2647525"/>
                  <a:ext cx="1588640" cy="555793"/>
                </a:xfrm>
                <a:prstGeom prst="rect">
                  <a:avLst/>
                </a:prstGeom>
                <a:blipFill>
                  <a:blip r:embed="rId8"/>
                  <a:stretch>
                    <a:fillRect l="-3200" r="-48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D75875-1916-DB3A-DB60-FEB3A17865E2}"/>
                </a:ext>
              </a:extLst>
            </p:cNvPr>
            <p:cNvSpPr txBox="1"/>
            <p:nvPr/>
          </p:nvSpPr>
          <p:spPr>
            <a:xfrm>
              <a:off x="1326623" y="3825036"/>
              <a:ext cx="838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Kinetic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2EC1B0-D596-9725-175E-6E7DAA06478C}"/>
                </a:ext>
              </a:extLst>
            </p:cNvPr>
            <p:cNvSpPr txBox="1"/>
            <p:nvPr/>
          </p:nvSpPr>
          <p:spPr>
            <a:xfrm>
              <a:off x="2700360" y="3825036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Potential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4CE2235-9BBB-B567-BC4A-41055AADE000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1745648" y="3371733"/>
              <a:ext cx="392437" cy="4533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C1F8DA7-6B20-77C0-0B5D-4DDB2DEC4681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2988639" y="3226235"/>
              <a:ext cx="204805" cy="59880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EC26435-9FA3-E042-5F89-B4BF3B921FE2}"/>
              </a:ext>
            </a:extLst>
          </p:cNvPr>
          <p:cNvSpPr txBox="1"/>
          <p:nvPr/>
        </p:nvSpPr>
        <p:spPr>
          <a:xfrm>
            <a:off x="7487733" y="2752658"/>
            <a:ext cx="1263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Wavenumber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E1D734-94F5-3B44-5DA0-3362B009DBCA}"/>
              </a:ext>
            </a:extLst>
          </p:cNvPr>
          <p:cNvSpPr txBox="1"/>
          <p:nvPr/>
        </p:nvSpPr>
        <p:spPr>
          <a:xfrm>
            <a:off x="9109956" y="2762534"/>
            <a:ext cx="1674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Angular frequency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C2F5F1-E9D6-AA94-2463-CE55B5DCC737}"/>
              </a:ext>
            </a:extLst>
          </p:cNvPr>
          <p:cNvGrpSpPr/>
          <p:nvPr/>
        </p:nvGrpSpPr>
        <p:grpSpPr>
          <a:xfrm>
            <a:off x="1975734" y="4805084"/>
            <a:ext cx="2963307" cy="1411925"/>
            <a:chOff x="1975734" y="4805084"/>
            <a:chExt cx="2963307" cy="141192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BBECB2-BF2F-76FA-2C21-A70CA0BE3F8D}"/>
                </a:ext>
              </a:extLst>
            </p:cNvPr>
            <p:cNvGrpSpPr/>
            <p:nvPr/>
          </p:nvGrpSpPr>
          <p:grpSpPr>
            <a:xfrm>
              <a:off x="2139198" y="4805084"/>
              <a:ext cx="2638607" cy="1190266"/>
              <a:chOff x="1129673" y="4664903"/>
              <a:chExt cx="2638607" cy="119026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8B6A68D-E6B2-E153-4F43-B80B9531ECF6}"/>
                      </a:ext>
                    </a:extLst>
                  </p:cNvPr>
                  <p:cNvSpPr txBox="1"/>
                  <p:nvPr/>
                </p:nvSpPr>
                <p:spPr>
                  <a:xfrm>
                    <a:off x="1129673" y="5299376"/>
                    <a:ext cx="2638607" cy="55579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8B6A68D-E6B2-E153-4F43-B80B9531EC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9673" y="5299376"/>
                    <a:ext cx="2638607" cy="5557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435" r="-2392" b="-159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6DA8F9-9FDF-A116-EFC9-4D0724178D6E}"/>
                  </a:ext>
                </a:extLst>
              </p:cNvPr>
              <p:cNvSpPr txBox="1"/>
              <p:nvPr/>
            </p:nvSpPr>
            <p:spPr>
              <a:xfrm>
                <a:off x="1255293" y="4664903"/>
                <a:ext cx="2385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Time-dependent 1D SE: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4BBBE3E-97D4-C0FA-5462-AFDAC708E093}"/>
                </a:ext>
              </a:extLst>
            </p:cNvPr>
            <p:cNvSpPr/>
            <p:nvPr/>
          </p:nvSpPr>
          <p:spPr>
            <a:xfrm>
              <a:off x="1975734" y="5277853"/>
              <a:ext cx="2963307" cy="939156"/>
            </a:xfrm>
            <a:prstGeom prst="rect">
              <a:avLst/>
            </a:prstGeom>
            <a:noFill/>
            <a:ln w="1905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591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79F4-3D4D-4447-FA23-092BC494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547459"/>
            <a:ext cx="9076329" cy="1064277"/>
          </a:xfrm>
        </p:spPr>
        <p:txBody>
          <a:bodyPr/>
          <a:lstStyle/>
          <a:p>
            <a:r>
              <a:rPr lang="en-US" dirty="0"/>
              <a:t>Probability Density Function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1E765B-565E-E9AD-451B-267DB1D6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35" y="1777495"/>
            <a:ext cx="9076329" cy="366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64EC7-9694-BEB5-D7DC-AB34865EA54B}"/>
              </a:ext>
            </a:extLst>
          </p:cNvPr>
          <p:cNvSpPr txBox="1"/>
          <p:nvPr/>
        </p:nvSpPr>
        <p:spPr>
          <a:xfrm>
            <a:off x="6272011" y="3786387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0E867-E720-BA58-F9D4-7FF2D234A8B7}"/>
                  </a:ext>
                </a:extLst>
              </p:cNvPr>
              <p:cNvSpPr txBox="1"/>
              <p:nvPr/>
            </p:nvSpPr>
            <p:spPr>
              <a:xfrm>
                <a:off x="7564371" y="1276904"/>
                <a:ext cx="23090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Plot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against </a:t>
                </a:r>
                <a:r>
                  <a:rPr lang="en-US" sz="2000" i="1" dirty="0"/>
                  <a:t>x</a:t>
                </a:r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0E867-E720-BA58-F9D4-7FF2D234A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71" y="1276904"/>
                <a:ext cx="2309030" cy="400110"/>
              </a:xfrm>
              <a:prstGeom prst="rect">
                <a:avLst/>
              </a:prstGeom>
              <a:blipFill>
                <a:blip r:embed="rId4"/>
                <a:stretch>
                  <a:fillRect l="-2732" t="-12500" r="-1639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8A52914-E1A1-A9DB-1262-13854D510A72}"/>
              </a:ext>
            </a:extLst>
          </p:cNvPr>
          <p:cNvSpPr txBox="1"/>
          <p:nvPr/>
        </p:nvSpPr>
        <p:spPr>
          <a:xfrm>
            <a:off x="1948861" y="5964511"/>
            <a:ext cx="5490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Probability </a:t>
            </a:r>
            <a:r>
              <a:rPr lang="en-US" sz="2200" dirty="0"/>
              <a:t>of finding the particle in region </a:t>
            </a:r>
            <a:r>
              <a:rPr lang="en-US" sz="2200" b="1" i="1" dirty="0"/>
              <a:t>P</a:t>
            </a:r>
            <a:r>
              <a:rPr lang="en-US" sz="2200" dirty="0"/>
              <a:t> :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E6C4B4-E609-A19B-01CC-E67A00B908FB}"/>
              </a:ext>
            </a:extLst>
          </p:cNvPr>
          <p:cNvGrpSpPr/>
          <p:nvPr/>
        </p:nvGrpSpPr>
        <p:grpSpPr>
          <a:xfrm>
            <a:off x="7541076" y="5710377"/>
            <a:ext cx="1931297" cy="939156"/>
            <a:chOff x="6980883" y="5672199"/>
            <a:chExt cx="1931297" cy="9391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4B8E1B4-3D9E-0CD5-2840-F7D6A64809DE}"/>
                    </a:ext>
                  </a:extLst>
                </p:cNvPr>
                <p:cNvSpPr txBox="1"/>
                <p:nvPr/>
              </p:nvSpPr>
              <p:spPr>
                <a:xfrm>
                  <a:off x="7095293" y="5792707"/>
                  <a:ext cx="1715534" cy="6981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74B8E1B4-3D9E-0CD5-2840-F7D6A6480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5293" y="5792707"/>
                  <a:ext cx="1715534" cy="698140"/>
                </a:xfrm>
                <a:prstGeom prst="rect">
                  <a:avLst/>
                </a:prstGeom>
                <a:blipFill>
                  <a:blip r:embed="rId5"/>
                  <a:stretch>
                    <a:fillRect l="-31618" t="-176786" r="-2941" b="-26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1325EE-D951-44DA-7A9F-E8A29FF03964}"/>
                </a:ext>
              </a:extLst>
            </p:cNvPr>
            <p:cNvSpPr/>
            <p:nvPr/>
          </p:nvSpPr>
          <p:spPr>
            <a:xfrm>
              <a:off x="6980883" y="5672199"/>
              <a:ext cx="1931297" cy="939156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79F4-3D4D-4447-FA23-092BC494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Bohr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1ED81-C8B8-23E6-0FD8-362A4EC90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5" y="2248258"/>
            <a:ext cx="6335576" cy="228510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Electron moves in circular orbit around the nucleus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angular momentum of the electron is quantized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Electrons can transmit between allowed orbits by emitting or absorbing a photon</a:t>
            </a:r>
          </a:p>
        </p:txBody>
      </p:sp>
      <p:pic>
        <p:nvPicPr>
          <p:cNvPr id="4" name="Google Shape;211;p11">
            <a:extLst>
              <a:ext uri="{FF2B5EF4-FFF2-40B4-BE49-F238E27FC236}">
                <a16:creationId xmlns:a16="http://schemas.microsoft.com/office/drawing/2014/main" id="{6D21B9A6-3FFB-02B0-8A9A-883C2F1D70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2146" y="3345403"/>
            <a:ext cx="4944038" cy="3356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783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79F4-3D4D-4447-FA23-092BC4942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in a box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317F9F-7821-C494-2597-17185D36C219}"/>
              </a:ext>
            </a:extLst>
          </p:cNvPr>
          <p:cNvGrpSpPr/>
          <p:nvPr/>
        </p:nvGrpSpPr>
        <p:grpSpPr>
          <a:xfrm>
            <a:off x="945784" y="2605550"/>
            <a:ext cx="4288665" cy="3038786"/>
            <a:chOff x="7026232" y="3698953"/>
            <a:chExt cx="4288665" cy="30387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4132A8-C416-0816-62DE-3D9A8CFB303B}"/>
                    </a:ext>
                  </a:extLst>
                </p:cNvPr>
                <p:cNvSpPr txBox="1"/>
                <p:nvPr/>
              </p:nvSpPr>
              <p:spPr>
                <a:xfrm>
                  <a:off x="7740268" y="3698953"/>
                  <a:ext cx="2860591" cy="6178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0        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0&lt;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∞   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𝑒𝑙𝑠𝑒𝑤h𝑒𝑟𝑒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E4132A8-C416-0816-62DE-3D9A8CFB3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0268" y="3698953"/>
                  <a:ext cx="2860591" cy="617861"/>
                </a:xfrm>
                <a:prstGeom prst="rect">
                  <a:avLst/>
                </a:prstGeom>
                <a:blipFill>
                  <a:blip r:embed="rId3"/>
                  <a:stretch>
                    <a:fillRect l="-12335" t="-222000" r="-1322" b="-3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C4F21C7-B000-341A-3620-404BD0809C79}"/>
                </a:ext>
              </a:extLst>
            </p:cNvPr>
            <p:cNvCxnSpPr/>
            <p:nvPr/>
          </p:nvCxnSpPr>
          <p:spPr>
            <a:xfrm>
              <a:off x="7026232" y="6387922"/>
              <a:ext cx="42886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A496B3-4868-5C08-CD9D-F2003568B7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8983" y="4662153"/>
              <a:ext cx="0" cy="17257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99D6354-FA82-7CAD-5C8A-AD1153BAD4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4104" y="4662153"/>
              <a:ext cx="0" cy="172576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D43C7B-4A7D-EE7F-FB1E-9FE68C0BD57D}"/>
                    </a:ext>
                  </a:extLst>
                </p:cNvPr>
                <p:cNvSpPr txBox="1"/>
                <p:nvPr/>
              </p:nvSpPr>
              <p:spPr>
                <a:xfrm>
                  <a:off x="8256009" y="6460740"/>
                  <a:ext cx="185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DD43C7B-4A7D-EE7F-FB1E-9FE68C0BD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009" y="6460740"/>
                  <a:ext cx="18594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667" r="-33333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F8DF83-89ED-2143-E479-741621F868BD}"/>
                    </a:ext>
                  </a:extLst>
                </p:cNvPr>
                <p:cNvSpPr txBox="1"/>
                <p:nvPr/>
              </p:nvSpPr>
              <p:spPr>
                <a:xfrm>
                  <a:off x="10091130" y="6460739"/>
                  <a:ext cx="18594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F8DF83-89ED-2143-E479-741621F86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1130" y="6460739"/>
                  <a:ext cx="18594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8750" r="-2500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0AFC14-54A6-98B9-A666-9B78426A3B74}"/>
                    </a:ext>
                  </a:extLst>
                </p:cNvPr>
                <p:cNvSpPr txBox="1"/>
                <p:nvPr/>
              </p:nvSpPr>
              <p:spPr>
                <a:xfrm>
                  <a:off x="8991068" y="5001586"/>
                  <a:ext cx="6388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0AFC14-54A6-98B9-A666-9B78426A3B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068" y="5001586"/>
                  <a:ext cx="63889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769" r="-7692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687924-FE08-8D3E-88B5-C95BE90E8D36}"/>
                    </a:ext>
                  </a:extLst>
                </p:cNvPr>
                <p:cNvSpPr txBox="1"/>
                <p:nvPr/>
              </p:nvSpPr>
              <p:spPr>
                <a:xfrm>
                  <a:off x="7344166" y="5001586"/>
                  <a:ext cx="7062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0687924-FE08-8D3E-88B5-C95BE90E8D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4166" y="5001586"/>
                  <a:ext cx="70621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7018" r="-3509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5E35AFE-EABC-D8F4-19A4-D5940B68C3A2}"/>
                    </a:ext>
                  </a:extLst>
                </p:cNvPr>
                <p:cNvSpPr txBox="1"/>
                <p:nvPr/>
              </p:nvSpPr>
              <p:spPr>
                <a:xfrm>
                  <a:off x="10519036" y="5001586"/>
                  <a:ext cx="7062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5E35AFE-EABC-D8F4-19A4-D5940B68C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9036" y="5001586"/>
                  <a:ext cx="70621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7018" r="-3509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C7987B-198D-B7FA-228B-4AB45406191D}"/>
                  </a:ext>
                </a:extLst>
              </p:cNvPr>
              <p:cNvSpPr txBox="1"/>
              <p:nvPr/>
            </p:nvSpPr>
            <p:spPr>
              <a:xfrm>
                <a:off x="8548995" y="4622288"/>
                <a:ext cx="229979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C7987B-198D-B7FA-228B-4AB454061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995" y="4622288"/>
                <a:ext cx="2299797" cy="818366"/>
              </a:xfrm>
              <a:prstGeom prst="rect">
                <a:avLst/>
              </a:prstGeom>
              <a:blipFill>
                <a:blip r:embed="rId8"/>
                <a:stretch>
                  <a:fillRect l="-2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10CC8F-FC66-0419-4161-34E0077A1EBB}"/>
                  </a:ext>
                </a:extLst>
              </p:cNvPr>
              <p:cNvSpPr txBox="1"/>
              <p:nvPr/>
            </p:nvSpPr>
            <p:spPr>
              <a:xfrm>
                <a:off x="8555518" y="3623352"/>
                <a:ext cx="1256754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110CC8F-FC66-0419-4161-34E0077A1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518" y="3623352"/>
                <a:ext cx="1256754" cy="555793"/>
              </a:xfrm>
              <a:prstGeom prst="rect">
                <a:avLst/>
              </a:prstGeom>
              <a:blipFill>
                <a:blip r:embed="rId9"/>
                <a:stretch>
                  <a:fillRect l="-3000" r="-1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93822C6-9BE6-8D64-B313-D0A4C1D4B67F}"/>
              </a:ext>
            </a:extLst>
          </p:cNvPr>
          <p:cNvSpPr txBox="1"/>
          <p:nvPr/>
        </p:nvSpPr>
        <p:spPr>
          <a:xfrm>
            <a:off x="6302209" y="4882472"/>
            <a:ext cx="225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Allowed wavefunction: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1435D9-DCB9-719A-7B19-DE8C3FC61866}"/>
              </a:ext>
            </a:extLst>
          </p:cNvPr>
          <p:cNvSpPr txBox="1"/>
          <p:nvPr/>
        </p:nvSpPr>
        <p:spPr>
          <a:xfrm>
            <a:off x="6302209" y="3747381"/>
            <a:ext cx="21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Allowed energy states: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EA3E62-632F-259E-2BFC-390F573D991D}"/>
              </a:ext>
            </a:extLst>
          </p:cNvPr>
          <p:cNvSpPr txBox="1"/>
          <p:nvPr/>
        </p:nvSpPr>
        <p:spPr>
          <a:xfrm>
            <a:off x="6302209" y="2019492"/>
            <a:ext cx="362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 general wavefunction and SE,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DB170A-DACA-8050-80D0-225561E175A8}"/>
              </a:ext>
            </a:extLst>
          </p:cNvPr>
          <p:cNvSpPr txBox="1"/>
          <p:nvPr/>
        </p:nvSpPr>
        <p:spPr>
          <a:xfrm>
            <a:off x="6302209" y="5787905"/>
            <a:ext cx="2111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Can you derive it?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2EAD42-4938-E676-CC6A-5A264D7E74EF}"/>
                  </a:ext>
                </a:extLst>
              </p:cNvPr>
              <p:cNvSpPr txBox="1"/>
              <p:nvPr/>
            </p:nvSpPr>
            <p:spPr>
              <a:xfrm>
                <a:off x="7125992" y="2605550"/>
                <a:ext cx="197887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2EAD42-4938-E676-CC6A-5A264D7E7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92" y="2605550"/>
                <a:ext cx="1978875" cy="555793"/>
              </a:xfrm>
              <a:prstGeom prst="rect">
                <a:avLst/>
              </a:prstGeom>
              <a:blipFill>
                <a:blip r:embed="rId10"/>
                <a:stretch>
                  <a:fillRect l="-637" r="-318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95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BDA0-215B-3CFB-9A21-B76B5B7B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05038"/>
            <a:ext cx="5143500" cy="2541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Discussion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7BE88-1A29-58EC-BE07-A69DAFF06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3949334"/>
            <a:ext cx="5143500" cy="143291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cap="all" spc="300"/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5FF13252-E7CF-4A8F-7237-F3A5880C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4635" y="1887629"/>
            <a:ext cx="3082742" cy="30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26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F069-B2FF-88DF-763D-4BC5D8AA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DD030-399C-64C0-2681-663DA0FAA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2248258"/>
            <a:ext cx="9429859" cy="10151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Derive the allowed energy states and wavefunction for particle in a box given Eq.(QM(15)) and Eq.(QM(16)).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C9F2B8-88B4-6C92-4B3A-9DEAA1220F1B}"/>
                  </a:ext>
                </a:extLst>
              </p:cNvPr>
              <p:cNvSpPr txBox="1"/>
              <p:nvPr/>
            </p:nvSpPr>
            <p:spPr>
              <a:xfrm>
                <a:off x="2369006" y="4617553"/>
                <a:ext cx="1954638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C9F2B8-88B4-6C92-4B3A-9DEAA1220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006" y="4617553"/>
                <a:ext cx="1954638" cy="864532"/>
              </a:xfrm>
              <a:prstGeom prst="rect">
                <a:avLst/>
              </a:prstGeom>
              <a:blipFill>
                <a:blip r:embed="rId2"/>
                <a:stretch>
                  <a:fillRect l="-3871" r="-6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4767C01-AAB3-6A08-63B8-44C7FDDBC3FB}"/>
              </a:ext>
            </a:extLst>
          </p:cNvPr>
          <p:cNvSpPr txBox="1"/>
          <p:nvPr/>
        </p:nvSpPr>
        <p:spPr>
          <a:xfrm>
            <a:off x="2668574" y="3653685"/>
            <a:ext cx="135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Eq.(QM(15))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9CF8BE-BF49-22CF-62A3-96AC7A72A587}"/>
                  </a:ext>
                </a:extLst>
              </p:cNvPr>
              <p:cNvSpPr txBox="1"/>
              <p:nvPr/>
            </p:nvSpPr>
            <p:spPr>
              <a:xfrm>
                <a:off x="6471903" y="4413299"/>
                <a:ext cx="3571170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9CF8BE-BF49-22CF-62A3-96AC7A72A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903" y="4413299"/>
                <a:ext cx="3571170" cy="1273041"/>
              </a:xfrm>
              <a:prstGeom prst="rect">
                <a:avLst/>
              </a:prstGeom>
              <a:blipFill>
                <a:blip r:embed="rId3"/>
                <a:stretch>
                  <a:fillRect l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3054B6E-A2C6-2202-EDBF-E3A294A99E6C}"/>
              </a:ext>
            </a:extLst>
          </p:cNvPr>
          <p:cNvSpPr txBox="1"/>
          <p:nvPr/>
        </p:nvSpPr>
        <p:spPr>
          <a:xfrm>
            <a:off x="7558066" y="3653685"/>
            <a:ext cx="134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Eq.(QM(16))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02109-E47F-585E-823B-D5A28873CC1D}"/>
              </a:ext>
            </a:extLst>
          </p:cNvPr>
          <p:cNvSpPr/>
          <p:nvPr/>
        </p:nvSpPr>
        <p:spPr>
          <a:xfrm>
            <a:off x="2148927" y="4310783"/>
            <a:ext cx="2398022" cy="147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A5A2FE-D526-AD5D-0A53-2B35A73A09C9}"/>
              </a:ext>
            </a:extLst>
          </p:cNvPr>
          <p:cNvSpPr/>
          <p:nvPr/>
        </p:nvSpPr>
        <p:spPr>
          <a:xfrm>
            <a:off x="6338170" y="4310783"/>
            <a:ext cx="3785160" cy="1478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96184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DarkSeedLeftStep">
      <a:dk1>
        <a:srgbClr val="000000"/>
      </a:dk1>
      <a:lt1>
        <a:srgbClr val="FFFFFF"/>
      </a:lt1>
      <a:dk2>
        <a:srgbClr val="311B25"/>
      </a:dk2>
      <a:lt2>
        <a:srgbClr val="F0F3F2"/>
      </a:lt2>
      <a:accent1>
        <a:srgbClr val="C34D82"/>
      </a:accent1>
      <a:accent2>
        <a:srgbClr val="B13BA1"/>
      </a:accent2>
      <a:accent3>
        <a:srgbClr val="A24DC3"/>
      </a:accent3>
      <a:accent4>
        <a:srgbClr val="5F3BB1"/>
      </a:accent4>
      <a:accent5>
        <a:srgbClr val="4D5AC3"/>
      </a:accent5>
      <a:accent6>
        <a:srgbClr val="3B7AB1"/>
      </a:accent6>
      <a:hlink>
        <a:srgbClr val="655FC9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3782</TotalTime>
  <Words>1198</Words>
  <Application>Microsoft Macintosh PowerPoint</Application>
  <PresentationFormat>Widescreen</PresentationFormat>
  <Paragraphs>197</Paragraphs>
  <Slides>15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Goudy Old Style</vt:lpstr>
      <vt:lpstr>MarrakeshVTI</vt:lpstr>
      <vt:lpstr>Atoms and Light</vt:lpstr>
      <vt:lpstr>Lecture Recap</vt:lpstr>
      <vt:lpstr>Matter wave-particle duality</vt:lpstr>
      <vt:lpstr>Wavefunction of Quantum Particles</vt:lpstr>
      <vt:lpstr>Probability Density Function</vt:lpstr>
      <vt:lpstr>Recall: Bohr Model</vt:lpstr>
      <vt:lpstr>Particle in a box</vt:lpstr>
      <vt:lpstr>Discussion Questions</vt:lpstr>
      <vt:lpstr>Q7</vt:lpstr>
      <vt:lpstr>Q7 Hints</vt:lpstr>
      <vt:lpstr>Q7 Solution</vt:lpstr>
      <vt:lpstr>PowerPoint Presentation</vt:lpstr>
      <vt:lpstr>Q7 Solution</vt:lpstr>
      <vt:lpstr>Q8</vt:lpstr>
      <vt:lpstr>Q8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the Universe</dc:title>
  <dc:creator>Matthew Sung Weixiang</dc:creator>
  <cp:lastModifiedBy>Hoh Quan En</cp:lastModifiedBy>
  <cp:revision>176</cp:revision>
  <dcterms:created xsi:type="dcterms:W3CDTF">2023-08-18T09:19:48Z</dcterms:created>
  <dcterms:modified xsi:type="dcterms:W3CDTF">2023-09-12T16:18:48Z</dcterms:modified>
</cp:coreProperties>
</file>